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5"/>
  </p:notesMasterIdLst>
  <p:sldIdLst>
    <p:sldId id="260" r:id="rId2"/>
    <p:sldId id="258" r:id="rId3"/>
    <p:sldId id="287" r:id="rId4"/>
    <p:sldId id="288" r:id="rId5"/>
    <p:sldId id="293" r:id="rId6"/>
    <p:sldId id="304" r:id="rId7"/>
    <p:sldId id="283" r:id="rId8"/>
    <p:sldId id="308" r:id="rId9"/>
    <p:sldId id="317" r:id="rId10"/>
    <p:sldId id="325" r:id="rId11"/>
    <p:sldId id="322" r:id="rId12"/>
    <p:sldId id="321" r:id="rId13"/>
    <p:sldId id="31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orine.feghaly"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242"/>
    <a:srgbClr val="33157D"/>
    <a:srgbClr val="3C199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2655" autoAdjust="0"/>
  </p:normalViewPr>
  <p:slideViewPr>
    <p:cSldViewPr>
      <p:cViewPr>
        <p:scale>
          <a:sx n="71" d="100"/>
          <a:sy n="71" d="100"/>
        </p:scale>
        <p:origin x="-135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72"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19623-C241-49FA-B773-3BF2090ED93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n-US"/>
        </a:p>
      </dgm:t>
    </dgm:pt>
    <dgm:pt modelId="{2F880580-44B9-41B5-B38A-3CE4958F2C45}">
      <dgm:prSet phldrT="[Text]"/>
      <dgm:spPr/>
      <dgm:t>
        <a:bodyPr/>
        <a:lstStyle/>
        <a:p>
          <a:r>
            <a:rPr lang="en-US" dirty="0" smtClean="0">
              <a:solidFill>
                <a:schemeClr val="tx1"/>
              </a:solidFill>
            </a:rPr>
            <a:t>TRA Online Safety Initiatives and collaboration with stakeholders</a:t>
          </a:r>
          <a:endParaRPr lang="en-US" dirty="0">
            <a:solidFill>
              <a:schemeClr val="tx1"/>
            </a:solidFill>
          </a:endParaRPr>
        </a:p>
      </dgm:t>
    </dgm:pt>
    <dgm:pt modelId="{5B91B3C4-D38D-4DCA-902E-36CAA9A2E9C0}" type="parTrans" cxnId="{A5FE96DF-2BC6-439A-98D1-E8839C0D260D}">
      <dgm:prSet/>
      <dgm:spPr/>
      <dgm:t>
        <a:bodyPr/>
        <a:lstStyle/>
        <a:p>
          <a:endParaRPr lang="en-US"/>
        </a:p>
      </dgm:t>
    </dgm:pt>
    <dgm:pt modelId="{7CE18D8D-A76D-466A-86E0-38664E614A48}" type="sibTrans" cxnId="{A5FE96DF-2BC6-439A-98D1-E8839C0D260D}">
      <dgm:prSet/>
      <dgm:spPr/>
      <dgm:t>
        <a:bodyPr/>
        <a:lstStyle/>
        <a:p>
          <a:endParaRPr lang="en-US"/>
        </a:p>
      </dgm:t>
    </dgm:pt>
    <dgm:pt modelId="{1099404B-DF55-41A9-83CC-EF687106A7CB}">
      <dgm:prSet phldrT="[Text]" custT="1"/>
      <dgm:spPr/>
      <dgm:t>
        <a:bodyPr/>
        <a:lstStyle/>
        <a:p>
          <a:r>
            <a:rPr lang="en-US" sz="1400" b="0" dirty="0" smtClean="0">
              <a:solidFill>
                <a:schemeClr val="tx1"/>
              </a:solidFill>
            </a:rPr>
            <a:t>MOT</a:t>
          </a:r>
        </a:p>
        <a:p>
          <a:r>
            <a:rPr lang="en-US" sz="900" b="0" dirty="0" smtClean="0">
              <a:solidFill>
                <a:schemeClr val="tx1"/>
              </a:solidFill>
            </a:rPr>
            <a:t>- </a:t>
          </a:r>
          <a:r>
            <a:rPr lang="en-US" sz="1200" b="0" dirty="0" smtClean="0">
              <a:solidFill>
                <a:schemeClr val="tx1"/>
              </a:solidFill>
            </a:rPr>
            <a:t>Ambassadors Program</a:t>
          </a:r>
        </a:p>
        <a:p>
          <a:r>
            <a:rPr lang="en-US" sz="1200" b="0" dirty="0" smtClean="0">
              <a:solidFill>
                <a:schemeClr val="tx1"/>
              </a:solidFill>
            </a:rPr>
            <a:t>- Code of Practice for ISP’s</a:t>
          </a:r>
        </a:p>
        <a:p>
          <a:r>
            <a:rPr lang="en-US" sz="1200" b="0" dirty="0" smtClean="0">
              <a:solidFill>
                <a:schemeClr val="tx1"/>
              </a:solidFill>
            </a:rPr>
            <a:t>- Awareness for responsible citizen</a:t>
          </a:r>
          <a:endParaRPr lang="en-US" sz="1200" b="0" dirty="0">
            <a:solidFill>
              <a:schemeClr val="tx1"/>
            </a:solidFill>
          </a:endParaRPr>
        </a:p>
      </dgm:t>
    </dgm:pt>
    <dgm:pt modelId="{647124A8-DA77-4644-99B9-95F5B3B99F16}" type="parTrans" cxnId="{13116CFC-563B-43E0-A840-631080DDC05A}">
      <dgm:prSet/>
      <dgm:spPr/>
      <dgm:t>
        <a:bodyPr/>
        <a:lstStyle/>
        <a:p>
          <a:endParaRPr lang="en-US"/>
        </a:p>
      </dgm:t>
    </dgm:pt>
    <dgm:pt modelId="{A244F913-8553-4DD1-A0EE-EA7C37B02645}" type="sibTrans" cxnId="{13116CFC-563B-43E0-A840-631080DDC05A}">
      <dgm:prSet/>
      <dgm:spPr/>
      <dgm:t>
        <a:bodyPr/>
        <a:lstStyle/>
        <a:p>
          <a:endParaRPr lang="en-US"/>
        </a:p>
      </dgm:t>
    </dgm:pt>
    <dgm:pt modelId="{623E5190-F9FF-458D-B8A3-432C93607A32}">
      <dgm:prSet phldrT="[Text]" custT="1"/>
      <dgm:spPr/>
      <dgm:t>
        <a:bodyPr/>
        <a:lstStyle/>
        <a:p>
          <a:r>
            <a:rPr lang="en-US" sz="1400" dirty="0" smtClean="0">
              <a:solidFill>
                <a:schemeClr val="tx1"/>
              </a:solidFill>
            </a:rPr>
            <a:t>MOEHE</a:t>
          </a:r>
        </a:p>
        <a:p>
          <a:r>
            <a:rPr lang="en-US" sz="1200" dirty="0" smtClean="0">
              <a:solidFill>
                <a:schemeClr val="tx1"/>
              </a:solidFill>
            </a:rPr>
            <a:t>- Schools Curriculum Changes</a:t>
          </a:r>
        </a:p>
        <a:p>
          <a:r>
            <a:rPr lang="en-US" sz="1200" dirty="0" smtClean="0">
              <a:solidFill>
                <a:schemeClr val="tx1"/>
              </a:solidFill>
            </a:rPr>
            <a:t>- Training of teachers</a:t>
          </a:r>
        </a:p>
        <a:p>
          <a:r>
            <a:rPr lang="en-US" sz="1200" dirty="0" smtClean="0">
              <a:solidFill>
                <a:schemeClr val="tx1"/>
              </a:solidFill>
            </a:rPr>
            <a:t>- New online safety book</a:t>
          </a:r>
          <a:endParaRPr lang="en-US" sz="1200" dirty="0">
            <a:solidFill>
              <a:schemeClr val="tx1"/>
            </a:solidFill>
          </a:endParaRPr>
        </a:p>
      </dgm:t>
    </dgm:pt>
    <dgm:pt modelId="{2B0C1FDB-AED8-426A-9841-5D92C6DCC4D4}" type="parTrans" cxnId="{2A7111D3-04F9-4620-A0CE-1E263F1EC739}">
      <dgm:prSet/>
      <dgm:spPr/>
      <dgm:t>
        <a:bodyPr/>
        <a:lstStyle/>
        <a:p>
          <a:endParaRPr lang="en-US"/>
        </a:p>
      </dgm:t>
    </dgm:pt>
    <dgm:pt modelId="{04CFD829-C06C-49E3-AF8F-F425A1B00C64}" type="sibTrans" cxnId="{2A7111D3-04F9-4620-A0CE-1E263F1EC739}">
      <dgm:prSet/>
      <dgm:spPr/>
      <dgm:t>
        <a:bodyPr/>
        <a:lstStyle/>
        <a:p>
          <a:endParaRPr lang="en-US"/>
        </a:p>
      </dgm:t>
    </dgm:pt>
    <dgm:pt modelId="{E54C8B07-A9E3-45F6-9142-61D01F4947CE}">
      <dgm:prSet phldrT="[Text]" custT="1"/>
      <dgm:spPr/>
      <dgm:t>
        <a:bodyPr/>
        <a:lstStyle/>
        <a:p>
          <a:r>
            <a:rPr lang="en-US" sz="1400" dirty="0" smtClean="0">
              <a:solidFill>
                <a:schemeClr val="tx1"/>
              </a:solidFill>
            </a:rPr>
            <a:t>Ministry of Social Affairs</a:t>
          </a:r>
        </a:p>
        <a:p>
          <a:r>
            <a:rPr lang="en-US" sz="1300" dirty="0" smtClean="0">
              <a:solidFill>
                <a:schemeClr val="tx1"/>
              </a:solidFill>
            </a:rPr>
            <a:t>- Legal aspects for Code of Practice for ISP’s</a:t>
          </a:r>
          <a:endParaRPr lang="en-US" sz="1300" dirty="0">
            <a:solidFill>
              <a:schemeClr val="tx1"/>
            </a:solidFill>
          </a:endParaRPr>
        </a:p>
      </dgm:t>
    </dgm:pt>
    <dgm:pt modelId="{C6B18309-E4E7-48D2-9CC1-382939AD6C3C}" type="parTrans" cxnId="{77414875-5814-49BE-BA31-AC9A62EA5102}">
      <dgm:prSet/>
      <dgm:spPr/>
      <dgm:t>
        <a:bodyPr/>
        <a:lstStyle/>
        <a:p>
          <a:endParaRPr lang="en-US"/>
        </a:p>
      </dgm:t>
    </dgm:pt>
    <dgm:pt modelId="{B729E3A1-5C1B-49A8-A0D8-405CEEE08436}" type="sibTrans" cxnId="{77414875-5814-49BE-BA31-AC9A62EA5102}">
      <dgm:prSet/>
      <dgm:spPr/>
      <dgm:t>
        <a:bodyPr/>
        <a:lstStyle/>
        <a:p>
          <a:endParaRPr lang="en-US"/>
        </a:p>
      </dgm:t>
    </dgm:pt>
    <dgm:pt modelId="{682A9205-920B-4A9F-B4B0-CAFD8F5E4D49}">
      <dgm:prSet phldrT="[Text]" custT="1"/>
      <dgm:spPr/>
      <dgm:t>
        <a:bodyPr/>
        <a:lstStyle/>
        <a:p>
          <a:r>
            <a:rPr lang="en-US" sz="1400" dirty="0" smtClean="0">
              <a:solidFill>
                <a:schemeClr val="tx1"/>
              </a:solidFill>
            </a:rPr>
            <a:t>NGO’s</a:t>
          </a:r>
        </a:p>
        <a:p>
          <a:r>
            <a:rPr lang="en-US" sz="1600" dirty="0" smtClean="0">
              <a:solidFill>
                <a:schemeClr val="tx1"/>
              </a:solidFill>
            </a:rPr>
            <a:t>- </a:t>
          </a:r>
          <a:r>
            <a:rPr lang="en-US" sz="1200" dirty="0" smtClean="0">
              <a:solidFill>
                <a:schemeClr val="tx1"/>
              </a:solidFill>
            </a:rPr>
            <a:t>Safe Internet Day</a:t>
          </a:r>
        </a:p>
        <a:p>
          <a:r>
            <a:rPr lang="en-US" sz="1200" dirty="0" smtClean="0">
              <a:solidFill>
                <a:schemeClr val="tx1"/>
              </a:solidFill>
            </a:rPr>
            <a:t>- E-Helpline</a:t>
          </a:r>
          <a:endParaRPr lang="en-US" sz="1200" dirty="0">
            <a:solidFill>
              <a:schemeClr val="tx1"/>
            </a:solidFill>
          </a:endParaRPr>
        </a:p>
      </dgm:t>
    </dgm:pt>
    <dgm:pt modelId="{C8BA78D2-E276-44F7-8700-3E29B3DB4AA0}" type="parTrans" cxnId="{F41E8E72-9594-42DC-B6E0-C38F155C3021}">
      <dgm:prSet/>
      <dgm:spPr/>
      <dgm:t>
        <a:bodyPr/>
        <a:lstStyle/>
        <a:p>
          <a:endParaRPr lang="en-US"/>
        </a:p>
      </dgm:t>
    </dgm:pt>
    <dgm:pt modelId="{406BB8A4-8E91-490A-A025-4B205D1D32E9}" type="sibTrans" cxnId="{F41E8E72-9594-42DC-B6E0-C38F155C3021}">
      <dgm:prSet/>
      <dgm:spPr/>
      <dgm:t>
        <a:bodyPr/>
        <a:lstStyle/>
        <a:p>
          <a:endParaRPr lang="en-US"/>
        </a:p>
      </dgm:t>
    </dgm:pt>
    <dgm:pt modelId="{1ACA76B4-07CA-45B7-B40C-21EDB8213BD1}" type="pres">
      <dgm:prSet presAssocID="{43E19623-C241-49FA-B773-3BF2090ED93E}" presName="cycle" presStyleCnt="0">
        <dgm:presLayoutVars>
          <dgm:chMax val="1"/>
          <dgm:dir/>
          <dgm:animLvl val="ctr"/>
          <dgm:resizeHandles val="exact"/>
        </dgm:presLayoutVars>
      </dgm:prSet>
      <dgm:spPr/>
      <dgm:t>
        <a:bodyPr/>
        <a:lstStyle/>
        <a:p>
          <a:endParaRPr lang="en-US"/>
        </a:p>
      </dgm:t>
    </dgm:pt>
    <dgm:pt modelId="{4C9CA2F8-D185-417B-84BF-DAFDE1B30703}" type="pres">
      <dgm:prSet presAssocID="{2F880580-44B9-41B5-B38A-3CE4958F2C45}" presName="centerShape" presStyleLbl="node0" presStyleIdx="0" presStyleCnt="1"/>
      <dgm:spPr/>
      <dgm:t>
        <a:bodyPr/>
        <a:lstStyle/>
        <a:p>
          <a:endParaRPr lang="en-US"/>
        </a:p>
      </dgm:t>
    </dgm:pt>
    <dgm:pt modelId="{2646054B-B6C8-48BF-ABFB-E066D52B99B5}" type="pres">
      <dgm:prSet presAssocID="{647124A8-DA77-4644-99B9-95F5B3B99F16}" presName="Name9" presStyleLbl="parChTrans1D2" presStyleIdx="0" presStyleCnt="4"/>
      <dgm:spPr/>
      <dgm:t>
        <a:bodyPr/>
        <a:lstStyle/>
        <a:p>
          <a:endParaRPr lang="en-US"/>
        </a:p>
      </dgm:t>
    </dgm:pt>
    <dgm:pt modelId="{9B1DC205-6A02-40FB-B5C9-56327D874C1E}" type="pres">
      <dgm:prSet presAssocID="{647124A8-DA77-4644-99B9-95F5B3B99F16}" presName="connTx" presStyleLbl="parChTrans1D2" presStyleIdx="0" presStyleCnt="4"/>
      <dgm:spPr/>
      <dgm:t>
        <a:bodyPr/>
        <a:lstStyle/>
        <a:p>
          <a:endParaRPr lang="en-US"/>
        </a:p>
      </dgm:t>
    </dgm:pt>
    <dgm:pt modelId="{5A11B346-A338-458D-B524-A559138C804B}" type="pres">
      <dgm:prSet presAssocID="{1099404B-DF55-41A9-83CC-EF687106A7CB}" presName="node" presStyleLbl="node1" presStyleIdx="0" presStyleCnt="4">
        <dgm:presLayoutVars>
          <dgm:bulletEnabled val="1"/>
        </dgm:presLayoutVars>
      </dgm:prSet>
      <dgm:spPr/>
      <dgm:t>
        <a:bodyPr/>
        <a:lstStyle/>
        <a:p>
          <a:endParaRPr lang="en-US"/>
        </a:p>
      </dgm:t>
    </dgm:pt>
    <dgm:pt modelId="{D3F26344-5BC6-4206-86C0-0F7D87739377}" type="pres">
      <dgm:prSet presAssocID="{2B0C1FDB-AED8-426A-9841-5D92C6DCC4D4}" presName="Name9" presStyleLbl="parChTrans1D2" presStyleIdx="1" presStyleCnt="4"/>
      <dgm:spPr/>
      <dgm:t>
        <a:bodyPr/>
        <a:lstStyle/>
        <a:p>
          <a:endParaRPr lang="en-US"/>
        </a:p>
      </dgm:t>
    </dgm:pt>
    <dgm:pt modelId="{B6E8079D-5FD2-4362-AA67-77C5D981F2A0}" type="pres">
      <dgm:prSet presAssocID="{2B0C1FDB-AED8-426A-9841-5D92C6DCC4D4}" presName="connTx" presStyleLbl="parChTrans1D2" presStyleIdx="1" presStyleCnt="4"/>
      <dgm:spPr/>
      <dgm:t>
        <a:bodyPr/>
        <a:lstStyle/>
        <a:p>
          <a:endParaRPr lang="en-US"/>
        </a:p>
      </dgm:t>
    </dgm:pt>
    <dgm:pt modelId="{DD8FD1F5-3702-48B5-B540-ABDF7253563B}" type="pres">
      <dgm:prSet presAssocID="{623E5190-F9FF-458D-B8A3-432C93607A32}" presName="node" presStyleLbl="node1" presStyleIdx="1" presStyleCnt="4">
        <dgm:presLayoutVars>
          <dgm:bulletEnabled val="1"/>
        </dgm:presLayoutVars>
      </dgm:prSet>
      <dgm:spPr/>
      <dgm:t>
        <a:bodyPr/>
        <a:lstStyle/>
        <a:p>
          <a:endParaRPr lang="en-US"/>
        </a:p>
      </dgm:t>
    </dgm:pt>
    <dgm:pt modelId="{824B4969-4C41-407E-87CC-A7139E74C2F0}" type="pres">
      <dgm:prSet presAssocID="{C6B18309-E4E7-48D2-9CC1-382939AD6C3C}" presName="Name9" presStyleLbl="parChTrans1D2" presStyleIdx="2" presStyleCnt="4"/>
      <dgm:spPr/>
      <dgm:t>
        <a:bodyPr/>
        <a:lstStyle/>
        <a:p>
          <a:endParaRPr lang="en-US"/>
        </a:p>
      </dgm:t>
    </dgm:pt>
    <dgm:pt modelId="{D0828B4F-CAEC-4CCA-B79B-FD57D5DD8A5E}" type="pres">
      <dgm:prSet presAssocID="{C6B18309-E4E7-48D2-9CC1-382939AD6C3C}" presName="connTx" presStyleLbl="parChTrans1D2" presStyleIdx="2" presStyleCnt="4"/>
      <dgm:spPr/>
      <dgm:t>
        <a:bodyPr/>
        <a:lstStyle/>
        <a:p>
          <a:endParaRPr lang="en-US"/>
        </a:p>
      </dgm:t>
    </dgm:pt>
    <dgm:pt modelId="{B471E339-1D60-41FB-AD25-64A78E303BFC}" type="pres">
      <dgm:prSet presAssocID="{E54C8B07-A9E3-45F6-9142-61D01F4947CE}" presName="node" presStyleLbl="node1" presStyleIdx="2" presStyleCnt="4">
        <dgm:presLayoutVars>
          <dgm:bulletEnabled val="1"/>
        </dgm:presLayoutVars>
      </dgm:prSet>
      <dgm:spPr/>
      <dgm:t>
        <a:bodyPr/>
        <a:lstStyle/>
        <a:p>
          <a:endParaRPr lang="en-US"/>
        </a:p>
      </dgm:t>
    </dgm:pt>
    <dgm:pt modelId="{E5DF73C6-0DCD-4C0A-BBEC-9E6AACEB5171}" type="pres">
      <dgm:prSet presAssocID="{C8BA78D2-E276-44F7-8700-3E29B3DB4AA0}" presName="Name9" presStyleLbl="parChTrans1D2" presStyleIdx="3" presStyleCnt="4"/>
      <dgm:spPr/>
      <dgm:t>
        <a:bodyPr/>
        <a:lstStyle/>
        <a:p>
          <a:endParaRPr lang="en-US"/>
        </a:p>
      </dgm:t>
    </dgm:pt>
    <dgm:pt modelId="{3B4A319D-77F2-4521-B4A0-5730031B1F58}" type="pres">
      <dgm:prSet presAssocID="{C8BA78D2-E276-44F7-8700-3E29B3DB4AA0}" presName="connTx" presStyleLbl="parChTrans1D2" presStyleIdx="3" presStyleCnt="4"/>
      <dgm:spPr/>
      <dgm:t>
        <a:bodyPr/>
        <a:lstStyle/>
        <a:p>
          <a:endParaRPr lang="en-US"/>
        </a:p>
      </dgm:t>
    </dgm:pt>
    <dgm:pt modelId="{8D706053-F676-4A7E-94EC-263D46DFDFFD}" type="pres">
      <dgm:prSet presAssocID="{682A9205-920B-4A9F-B4B0-CAFD8F5E4D49}" presName="node" presStyleLbl="node1" presStyleIdx="3" presStyleCnt="4">
        <dgm:presLayoutVars>
          <dgm:bulletEnabled val="1"/>
        </dgm:presLayoutVars>
      </dgm:prSet>
      <dgm:spPr/>
      <dgm:t>
        <a:bodyPr/>
        <a:lstStyle/>
        <a:p>
          <a:endParaRPr lang="en-US"/>
        </a:p>
      </dgm:t>
    </dgm:pt>
  </dgm:ptLst>
  <dgm:cxnLst>
    <dgm:cxn modelId="{6E6E1731-C9F6-4EFD-ABAA-268CB0162471}" type="presOf" srcId="{E54C8B07-A9E3-45F6-9142-61D01F4947CE}" destId="{B471E339-1D60-41FB-AD25-64A78E303BFC}" srcOrd="0" destOrd="0" presId="urn:microsoft.com/office/officeart/2005/8/layout/radial1"/>
    <dgm:cxn modelId="{4A2F68D4-2579-443F-ADD6-4883E5A73554}" type="presOf" srcId="{2B0C1FDB-AED8-426A-9841-5D92C6DCC4D4}" destId="{D3F26344-5BC6-4206-86C0-0F7D87739377}" srcOrd="0" destOrd="0" presId="urn:microsoft.com/office/officeart/2005/8/layout/radial1"/>
    <dgm:cxn modelId="{CE85A33F-5F04-4E63-9219-9A5A404E2228}" type="presOf" srcId="{C6B18309-E4E7-48D2-9CC1-382939AD6C3C}" destId="{824B4969-4C41-407E-87CC-A7139E74C2F0}" srcOrd="0" destOrd="0" presId="urn:microsoft.com/office/officeart/2005/8/layout/radial1"/>
    <dgm:cxn modelId="{0805CD73-4635-4EED-9818-6EF17FA4792B}" type="presOf" srcId="{C8BA78D2-E276-44F7-8700-3E29B3DB4AA0}" destId="{E5DF73C6-0DCD-4C0A-BBEC-9E6AACEB5171}" srcOrd="0" destOrd="0" presId="urn:microsoft.com/office/officeart/2005/8/layout/radial1"/>
    <dgm:cxn modelId="{2A7111D3-04F9-4620-A0CE-1E263F1EC739}" srcId="{2F880580-44B9-41B5-B38A-3CE4958F2C45}" destId="{623E5190-F9FF-458D-B8A3-432C93607A32}" srcOrd="1" destOrd="0" parTransId="{2B0C1FDB-AED8-426A-9841-5D92C6DCC4D4}" sibTransId="{04CFD829-C06C-49E3-AF8F-F425A1B00C64}"/>
    <dgm:cxn modelId="{13116CFC-563B-43E0-A840-631080DDC05A}" srcId="{2F880580-44B9-41B5-B38A-3CE4958F2C45}" destId="{1099404B-DF55-41A9-83CC-EF687106A7CB}" srcOrd="0" destOrd="0" parTransId="{647124A8-DA77-4644-99B9-95F5B3B99F16}" sibTransId="{A244F913-8553-4DD1-A0EE-EA7C37B02645}"/>
    <dgm:cxn modelId="{77414875-5814-49BE-BA31-AC9A62EA5102}" srcId="{2F880580-44B9-41B5-B38A-3CE4958F2C45}" destId="{E54C8B07-A9E3-45F6-9142-61D01F4947CE}" srcOrd="2" destOrd="0" parTransId="{C6B18309-E4E7-48D2-9CC1-382939AD6C3C}" sibTransId="{B729E3A1-5C1B-49A8-A0D8-405CEEE08436}"/>
    <dgm:cxn modelId="{81D0850D-1D68-4191-A55B-054D901E939F}" type="presOf" srcId="{43E19623-C241-49FA-B773-3BF2090ED93E}" destId="{1ACA76B4-07CA-45B7-B40C-21EDB8213BD1}" srcOrd="0" destOrd="0" presId="urn:microsoft.com/office/officeart/2005/8/layout/radial1"/>
    <dgm:cxn modelId="{2A60B831-4E40-47F3-BDAC-DFF4C1815454}" type="presOf" srcId="{682A9205-920B-4A9F-B4B0-CAFD8F5E4D49}" destId="{8D706053-F676-4A7E-94EC-263D46DFDFFD}" srcOrd="0" destOrd="0" presId="urn:microsoft.com/office/officeart/2005/8/layout/radial1"/>
    <dgm:cxn modelId="{D2A3B953-68CF-40CC-B1B1-7BDAA1206FF1}" type="presOf" srcId="{623E5190-F9FF-458D-B8A3-432C93607A32}" destId="{DD8FD1F5-3702-48B5-B540-ABDF7253563B}" srcOrd="0" destOrd="0" presId="urn:microsoft.com/office/officeart/2005/8/layout/radial1"/>
    <dgm:cxn modelId="{BDDC9647-FDCD-4F8C-BD13-C8844D1289B3}" type="presOf" srcId="{1099404B-DF55-41A9-83CC-EF687106A7CB}" destId="{5A11B346-A338-458D-B524-A559138C804B}" srcOrd="0" destOrd="0" presId="urn:microsoft.com/office/officeart/2005/8/layout/radial1"/>
    <dgm:cxn modelId="{F41E8E72-9594-42DC-B6E0-C38F155C3021}" srcId="{2F880580-44B9-41B5-B38A-3CE4958F2C45}" destId="{682A9205-920B-4A9F-B4B0-CAFD8F5E4D49}" srcOrd="3" destOrd="0" parTransId="{C8BA78D2-E276-44F7-8700-3E29B3DB4AA0}" sibTransId="{406BB8A4-8E91-490A-A025-4B205D1D32E9}"/>
    <dgm:cxn modelId="{0D5F4413-B051-4466-AA09-3B4873C0CFBE}" type="presOf" srcId="{C8BA78D2-E276-44F7-8700-3E29B3DB4AA0}" destId="{3B4A319D-77F2-4521-B4A0-5730031B1F58}" srcOrd="1" destOrd="0" presId="urn:microsoft.com/office/officeart/2005/8/layout/radial1"/>
    <dgm:cxn modelId="{CBE14E9C-3BC5-4BDC-B22F-8A609E45599F}" type="presOf" srcId="{C6B18309-E4E7-48D2-9CC1-382939AD6C3C}" destId="{D0828B4F-CAEC-4CCA-B79B-FD57D5DD8A5E}" srcOrd="1" destOrd="0" presId="urn:microsoft.com/office/officeart/2005/8/layout/radial1"/>
    <dgm:cxn modelId="{F5A0357E-B6E7-49FD-9D5F-814D8B2FF6E6}" type="presOf" srcId="{647124A8-DA77-4644-99B9-95F5B3B99F16}" destId="{2646054B-B6C8-48BF-ABFB-E066D52B99B5}" srcOrd="0" destOrd="0" presId="urn:microsoft.com/office/officeart/2005/8/layout/radial1"/>
    <dgm:cxn modelId="{52E4B261-1B68-4190-99AC-7618C0943E84}" type="presOf" srcId="{2B0C1FDB-AED8-426A-9841-5D92C6DCC4D4}" destId="{B6E8079D-5FD2-4362-AA67-77C5D981F2A0}" srcOrd="1" destOrd="0" presId="urn:microsoft.com/office/officeart/2005/8/layout/radial1"/>
    <dgm:cxn modelId="{A5FE96DF-2BC6-439A-98D1-E8839C0D260D}" srcId="{43E19623-C241-49FA-B773-3BF2090ED93E}" destId="{2F880580-44B9-41B5-B38A-3CE4958F2C45}" srcOrd="0" destOrd="0" parTransId="{5B91B3C4-D38D-4DCA-902E-36CAA9A2E9C0}" sibTransId="{7CE18D8D-A76D-466A-86E0-38664E614A48}"/>
    <dgm:cxn modelId="{328A4B91-75AB-4E2B-9B8F-CFE427E089CE}" type="presOf" srcId="{2F880580-44B9-41B5-B38A-3CE4958F2C45}" destId="{4C9CA2F8-D185-417B-84BF-DAFDE1B30703}" srcOrd="0" destOrd="0" presId="urn:microsoft.com/office/officeart/2005/8/layout/radial1"/>
    <dgm:cxn modelId="{470682A1-177E-4D40-AD6B-39647BEA24D8}" type="presOf" srcId="{647124A8-DA77-4644-99B9-95F5B3B99F16}" destId="{9B1DC205-6A02-40FB-B5C9-56327D874C1E}" srcOrd="1" destOrd="0" presId="urn:microsoft.com/office/officeart/2005/8/layout/radial1"/>
    <dgm:cxn modelId="{FB6E43CE-A7BF-4407-B424-80FDA093B0B6}" type="presParOf" srcId="{1ACA76B4-07CA-45B7-B40C-21EDB8213BD1}" destId="{4C9CA2F8-D185-417B-84BF-DAFDE1B30703}" srcOrd="0" destOrd="0" presId="urn:microsoft.com/office/officeart/2005/8/layout/radial1"/>
    <dgm:cxn modelId="{39F7E96C-9B35-47D0-A05A-98D94BC4FB02}" type="presParOf" srcId="{1ACA76B4-07CA-45B7-B40C-21EDB8213BD1}" destId="{2646054B-B6C8-48BF-ABFB-E066D52B99B5}" srcOrd="1" destOrd="0" presId="urn:microsoft.com/office/officeart/2005/8/layout/radial1"/>
    <dgm:cxn modelId="{1D78DE6E-EC31-4E84-AC3D-D58768FDDE64}" type="presParOf" srcId="{2646054B-B6C8-48BF-ABFB-E066D52B99B5}" destId="{9B1DC205-6A02-40FB-B5C9-56327D874C1E}" srcOrd="0" destOrd="0" presId="urn:microsoft.com/office/officeart/2005/8/layout/radial1"/>
    <dgm:cxn modelId="{47A63F9E-63BC-48AD-9F41-C106256FDA7E}" type="presParOf" srcId="{1ACA76B4-07CA-45B7-B40C-21EDB8213BD1}" destId="{5A11B346-A338-458D-B524-A559138C804B}" srcOrd="2" destOrd="0" presId="urn:microsoft.com/office/officeart/2005/8/layout/radial1"/>
    <dgm:cxn modelId="{7378CEDC-CAB8-4047-94D0-49592B85F258}" type="presParOf" srcId="{1ACA76B4-07CA-45B7-B40C-21EDB8213BD1}" destId="{D3F26344-5BC6-4206-86C0-0F7D87739377}" srcOrd="3" destOrd="0" presId="urn:microsoft.com/office/officeart/2005/8/layout/radial1"/>
    <dgm:cxn modelId="{46034654-BFCB-4412-BFB8-2FB733514899}" type="presParOf" srcId="{D3F26344-5BC6-4206-86C0-0F7D87739377}" destId="{B6E8079D-5FD2-4362-AA67-77C5D981F2A0}" srcOrd="0" destOrd="0" presId="urn:microsoft.com/office/officeart/2005/8/layout/radial1"/>
    <dgm:cxn modelId="{268A1644-DF89-4041-9B81-693BD19E3563}" type="presParOf" srcId="{1ACA76B4-07CA-45B7-B40C-21EDB8213BD1}" destId="{DD8FD1F5-3702-48B5-B540-ABDF7253563B}" srcOrd="4" destOrd="0" presId="urn:microsoft.com/office/officeart/2005/8/layout/radial1"/>
    <dgm:cxn modelId="{3602ABB4-7583-4094-B4DB-8EF43D563D35}" type="presParOf" srcId="{1ACA76B4-07CA-45B7-B40C-21EDB8213BD1}" destId="{824B4969-4C41-407E-87CC-A7139E74C2F0}" srcOrd="5" destOrd="0" presId="urn:microsoft.com/office/officeart/2005/8/layout/radial1"/>
    <dgm:cxn modelId="{93F7CEC4-3BD6-423D-8C59-39D581858A06}" type="presParOf" srcId="{824B4969-4C41-407E-87CC-A7139E74C2F0}" destId="{D0828B4F-CAEC-4CCA-B79B-FD57D5DD8A5E}" srcOrd="0" destOrd="0" presId="urn:microsoft.com/office/officeart/2005/8/layout/radial1"/>
    <dgm:cxn modelId="{3A23A3EF-EE54-4E9C-B0E1-698D9DAF2A62}" type="presParOf" srcId="{1ACA76B4-07CA-45B7-B40C-21EDB8213BD1}" destId="{B471E339-1D60-41FB-AD25-64A78E303BFC}" srcOrd="6" destOrd="0" presId="urn:microsoft.com/office/officeart/2005/8/layout/radial1"/>
    <dgm:cxn modelId="{0A01FABE-0938-448B-A670-1489DADCE976}" type="presParOf" srcId="{1ACA76B4-07CA-45B7-B40C-21EDB8213BD1}" destId="{E5DF73C6-0DCD-4C0A-BBEC-9E6AACEB5171}" srcOrd="7" destOrd="0" presId="urn:microsoft.com/office/officeart/2005/8/layout/radial1"/>
    <dgm:cxn modelId="{E075A7CD-4EC3-4B76-ABEB-CB382B5503B8}" type="presParOf" srcId="{E5DF73C6-0DCD-4C0A-BBEC-9E6AACEB5171}" destId="{3B4A319D-77F2-4521-B4A0-5730031B1F58}" srcOrd="0" destOrd="0" presId="urn:microsoft.com/office/officeart/2005/8/layout/radial1"/>
    <dgm:cxn modelId="{87B0E6B0-CA15-4CE5-B8D6-93C39C339E16}" type="presParOf" srcId="{1ACA76B4-07CA-45B7-B40C-21EDB8213BD1}" destId="{8D706053-F676-4A7E-94EC-263D46DFDFFD}" srcOrd="8" destOrd="0" presId="urn:microsoft.com/office/officeart/2005/8/layout/radial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C9CA2F8-D185-417B-84BF-DAFDE1B30703}">
      <dsp:nvSpPr>
        <dsp:cNvPr id="0" name=""/>
        <dsp:cNvSpPr/>
      </dsp:nvSpPr>
      <dsp:spPr>
        <a:xfrm>
          <a:off x="3774606" y="2098206"/>
          <a:ext cx="1594786" cy="15947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TRA Online Safety Initiatives and collaboration with stakeholders</a:t>
          </a:r>
          <a:endParaRPr lang="en-US" sz="1400" kern="1200" dirty="0">
            <a:solidFill>
              <a:schemeClr val="tx1"/>
            </a:solidFill>
          </a:endParaRPr>
        </a:p>
      </dsp:txBody>
      <dsp:txXfrm>
        <a:off x="3774606" y="2098206"/>
        <a:ext cx="1594786" cy="1594786"/>
      </dsp:txXfrm>
    </dsp:sp>
    <dsp:sp modelId="{2646054B-B6C8-48BF-ABFB-E066D52B99B5}">
      <dsp:nvSpPr>
        <dsp:cNvPr id="0" name=""/>
        <dsp:cNvSpPr/>
      </dsp:nvSpPr>
      <dsp:spPr>
        <a:xfrm rot="16200000">
          <a:off x="4331487" y="1841997"/>
          <a:ext cx="481025" cy="31393"/>
        </a:xfrm>
        <a:custGeom>
          <a:avLst/>
          <a:gdLst/>
          <a:ahLst/>
          <a:cxnLst/>
          <a:rect l="0" t="0" r="0" b="0"/>
          <a:pathLst>
            <a:path>
              <a:moveTo>
                <a:pt x="0" y="15696"/>
              </a:moveTo>
              <a:lnTo>
                <a:pt x="481025" y="15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4559974" y="1845668"/>
        <a:ext cx="24051" cy="24051"/>
      </dsp:txXfrm>
    </dsp:sp>
    <dsp:sp modelId="{5A11B346-A338-458D-B524-A559138C804B}">
      <dsp:nvSpPr>
        <dsp:cNvPr id="0" name=""/>
        <dsp:cNvSpPr/>
      </dsp:nvSpPr>
      <dsp:spPr>
        <a:xfrm>
          <a:off x="3774606" y="22395"/>
          <a:ext cx="1594786" cy="15947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b="0" kern="1200" dirty="0" smtClean="0">
              <a:solidFill>
                <a:schemeClr val="tx1"/>
              </a:solidFill>
            </a:rPr>
            <a:t>MOT</a:t>
          </a:r>
        </a:p>
        <a:p>
          <a:pPr lvl="0" algn="ctr" defTabSz="622300">
            <a:lnSpc>
              <a:spcPct val="90000"/>
            </a:lnSpc>
            <a:spcBef>
              <a:spcPct val="0"/>
            </a:spcBef>
            <a:spcAft>
              <a:spcPct val="35000"/>
            </a:spcAft>
          </a:pPr>
          <a:r>
            <a:rPr lang="en-US" sz="900" b="0" kern="1200" dirty="0" smtClean="0">
              <a:solidFill>
                <a:schemeClr val="tx1"/>
              </a:solidFill>
            </a:rPr>
            <a:t>- </a:t>
          </a:r>
          <a:r>
            <a:rPr lang="en-US" sz="1200" b="0" kern="1200" dirty="0" smtClean="0">
              <a:solidFill>
                <a:schemeClr val="tx1"/>
              </a:solidFill>
            </a:rPr>
            <a:t>Ambassadors Program</a:t>
          </a:r>
        </a:p>
        <a:p>
          <a:pPr lvl="0" algn="ctr" defTabSz="622300">
            <a:lnSpc>
              <a:spcPct val="90000"/>
            </a:lnSpc>
            <a:spcBef>
              <a:spcPct val="0"/>
            </a:spcBef>
            <a:spcAft>
              <a:spcPct val="35000"/>
            </a:spcAft>
          </a:pPr>
          <a:r>
            <a:rPr lang="en-US" sz="1200" b="0" kern="1200" dirty="0" smtClean="0">
              <a:solidFill>
                <a:schemeClr val="tx1"/>
              </a:solidFill>
            </a:rPr>
            <a:t>- Code of Practice for ISP’s</a:t>
          </a:r>
        </a:p>
        <a:p>
          <a:pPr lvl="0" algn="ctr" defTabSz="622300">
            <a:lnSpc>
              <a:spcPct val="90000"/>
            </a:lnSpc>
            <a:spcBef>
              <a:spcPct val="0"/>
            </a:spcBef>
            <a:spcAft>
              <a:spcPct val="35000"/>
            </a:spcAft>
          </a:pPr>
          <a:r>
            <a:rPr lang="en-US" sz="1200" b="0" kern="1200" dirty="0" smtClean="0">
              <a:solidFill>
                <a:schemeClr val="tx1"/>
              </a:solidFill>
            </a:rPr>
            <a:t>- Awareness for responsible citizen</a:t>
          </a:r>
          <a:endParaRPr lang="en-US" sz="1200" b="0" kern="1200" dirty="0">
            <a:solidFill>
              <a:schemeClr val="tx1"/>
            </a:solidFill>
          </a:endParaRPr>
        </a:p>
      </dsp:txBody>
      <dsp:txXfrm>
        <a:off x="3774606" y="22395"/>
        <a:ext cx="1594786" cy="1594786"/>
      </dsp:txXfrm>
    </dsp:sp>
    <dsp:sp modelId="{D3F26344-5BC6-4206-86C0-0F7D87739377}">
      <dsp:nvSpPr>
        <dsp:cNvPr id="0" name=""/>
        <dsp:cNvSpPr/>
      </dsp:nvSpPr>
      <dsp:spPr>
        <a:xfrm>
          <a:off x="5369393" y="2879903"/>
          <a:ext cx="481025" cy="31393"/>
        </a:xfrm>
        <a:custGeom>
          <a:avLst/>
          <a:gdLst/>
          <a:ahLst/>
          <a:cxnLst/>
          <a:rect l="0" t="0" r="0" b="0"/>
          <a:pathLst>
            <a:path>
              <a:moveTo>
                <a:pt x="0" y="15696"/>
              </a:moveTo>
              <a:lnTo>
                <a:pt x="481025" y="15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97880" y="2883574"/>
        <a:ext cx="24051" cy="24051"/>
      </dsp:txXfrm>
    </dsp:sp>
    <dsp:sp modelId="{DD8FD1F5-3702-48B5-B540-ABDF7253563B}">
      <dsp:nvSpPr>
        <dsp:cNvPr id="0" name=""/>
        <dsp:cNvSpPr/>
      </dsp:nvSpPr>
      <dsp:spPr>
        <a:xfrm>
          <a:off x="5850418" y="2098206"/>
          <a:ext cx="1594786" cy="15947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MOEHE</a:t>
          </a:r>
        </a:p>
        <a:p>
          <a:pPr lvl="0" algn="ctr" defTabSz="622300">
            <a:lnSpc>
              <a:spcPct val="90000"/>
            </a:lnSpc>
            <a:spcBef>
              <a:spcPct val="0"/>
            </a:spcBef>
            <a:spcAft>
              <a:spcPct val="35000"/>
            </a:spcAft>
          </a:pPr>
          <a:r>
            <a:rPr lang="en-US" sz="1200" kern="1200" dirty="0" smtClean="0">
              <a:solidFill>
                <a:schemeClr val="tx1"/>
              </a:solidFill>
            </a:rPr>
            <a:t>- Schools Curriculum Changes</a:t>
          </a:r>
        </a:p>
        <a:p>
          <a:pPr lvl="0" algn="ctr" defTabSz="622300">
            <a:lnSpc>
              <a:spcPct val="90000"/>
            </a:lnSpc>
            <a:spcBef>
              <a:spcPct val="0"/>
            </a:spcBef>
            <a:spcAft>
              <a:spcPct val="35000"/>
            </a:spcAft>
          </a:pPr>
          <a:r>
            <a:rPr lang="en-US" sz="1200" kern="1200" dirty="0" smtClean="0">
              <a:solidFill>
                <a:schemeClr val="tx1"/>
              </a:solidFill>
            </a:rPr>
            <a:t>- Training of teachers</a:t>
          </a:r>
        </a:p>
        <a:p>
          <a:pPr lvl="0" algn="ctr" defTabSz="622300">
            <a:lnSpc>
              <a:spcPct val="90000"/>
            </a:lnSpc>
            <a:spcBef>
              <a:spcPct val="0"/>
            </a:spcBef>
            <a:spcAft>
              <a:spcPct val="35000"/>
            </a:spcAft>
          </a:pPr>
          <a:r>
            <a:rPr lang="en-US" sz="1200" kern="1200" dirty="0" smtClean="0">
              <a:solidFill>
                <a:schemeClr val="tx1"/>
              </a:solidFill>
            </a:rPr>
            <a:t>- New online safety book</a:t>
          </a:r>
          <a:endParaRPr lang="en-US" sz="1200" kern="1200" dirty="0">
            <a:solidFill>
              <a:schemeClr val="tx1"/>
            </a:solidFill>
          </a:endParaRPr>
        </a:p>
      </dsp:txBody>
      <dsp:txXfrm>
        <a:off x="5850418" y="2098206"/>
        <a:ext cx="1594786" cy="1594786"/>
      </dsp:txXfrm>
    </dsp:sp>
    <dsp:sp modelId="{824B4969-4C41-407E-87CC-A7139E74C2F0}">
      <dsp:nvSpPr>
        <dsp:cNvPr id="0" name=""/>
        <dsp:cNvSpPr/>
      </dsp:nvSpPr>
      <dsp:spPr>
        <a:xfrm rot="5400000">
          <a:off x="4331487" y="3917809"/>
          <a:ext cx="481025" cy="31393"/>
        </a:xfrm>
        <a:custGeom>
          <a:avLst/>
          <a:gdLst/>
          <a:ahLst/>
          <a:cxnLst/>
          <a:rect l="0" t="0" r="0" b="0"/>
          <a:pathLst>
            <a:path>
              <a:moveTo>
                <a:pt x="0" y="15696"/>
              </a:moveTo>
              <a:lnTo>
                <a:pt x="481025" y="15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4559974" y="3921480"/>
        <a:ext cx="24051" cy="24051"/>
      </dsp:txXfrm>
    </dsp:sp>
    <dsp:sp modelId="{B471E339-1D60-41FB-AD25-64A78E303BFC}">
      <dsp:nvSpPr>
        <dsp:cNvPr id="0" name=""/>
        <dsp:cNvSpPr/>
      </dsp:nvSpPr>
      <dsp:spPr>
        <a:xfrm>
          <a:off x="3774606" y="4174018"/>
          <a:ext cx="1594786" cy="15947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Ministry of Social Affairs</a:t>
          </a:r>
        </a:p>
        <a:p>
          <a:pPr lvl="0" algn="ctr" defTabSz="622300">
            <a:lnSpc>
              <a:spcPct val="90000"/>
            </a:lnSpc>
            <a:spcBef>
              <a:spcPct val="0"/>
            </a:spcBef>
            <a:spcAft>
              <a:spcPct val="35000"/>
            </a:spcAft>
          </a:pPr>
          <a:r>
            <a:rPr lang="en-US" sz="1300" kern="1200" dirty="0" smtClean="0">
              <a:solidFill>
                <a:schemeClr val="tx1"/>
              </a:solidFill>
            </a:rPr>
            <a:t>- Legal aspects for Code of Practice for ISP’s</a:t>
          </a:r>
          <a:endParaRPr lang="en-US" sz="1300" kern="1200" dirty="0">
            <a:solidFill>
              <a:schemeClr val="tx1"/>
            </a:solidFill>
          </a:endParaRPr>
        </a:p>
      </dsp:txBody>
      <dsp:txXfrm>
        <a:off x="3774606" y="4174018"/>
        <a:ext cx="1594786" cy="1594786"/>
      </dsp:txXfrm>
    </dsp:sp>
    <dsp:sp modelId="{E5DF73C6-0DCD-4C0A-BBEC-9E6AACEB5171}">
      <dsp:nvSpPr>
        <dsp:cNvPr id="0" name=""/>
        <dsp:cNvSpPr/>
      </dsp:nvSpPr>
      <dsp:spPr>
        <a:xfrm rot="10800000">
          <a:off x="3293581" y="2879903"/>
          <a:ext cx="481025" cy="31393"/>
        </a:xfrm>
        <a:custGeom>
          <a:avLst/>
          <a:gdLst/>
          <a:ahLst/>
          <a:cxnLst/>
          <a:rect l="0" t="0" r="0" b="0"/>
          <a:pathLst>
            <a:path>
              <a:moveTo>
                <a:pt x="0" y="15696"/>
              </a:moveTo>
              <a:lnTo>
                <a:pt x="481025" y="156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3522068" y="2883574"/>
        <a:ext cx="24051" cy="24051"/>
      </dsp:txXfrm>
    </dsp:sp>
    <dsp:sp modelId="{8D706053-F676-4A7E-94EC-263D46DFDFFD}">
      <dsp:nvSpPr>
        <dsp:cNvPr id="0" name=""/>
        <dsp:cNvSpPr/>
      </dsp:nvSpPr>
      <dsp:spPr>
        <a:xfrm>
          <a:off x="1698795" y="2098206"/>
          <a:ext cx="1594786" cy="15947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tx1"/>
              </a:solidFill>
            </a:rPr>
            <a:t>NGO’s</a:t>
          </a:r>
        </a:p>
        <a:p>
          <a:pPr lvl="0" algn="ctr" defTabSz="622300">
            <a:lnSpc>
              <a:spcPct val="90000"/>
            </a:lnSpc>
            <a:spcBef>
              <a:spcPct val="0"/>
            </a:spcBef>
            <a:spcAft>
              <a:spcPct val="35000"/>
            </a:spcAft>
          </a:pPr>
          <a:r>
            <a:rPr lang="en-US" sz="1600" kern="1200" dirty="0" smtClean="0">
              <a:solidFill>
                <a:schemeClr val="tx1"/>
              </a:solidFill>
            </a:rPr>
            <a:t>- </a:t>
          </a:r>
          <a:r>
            <a:rPr lang="en-US" sz="1200" kern="1200" dirty="0" smtClean="0">
              <a:solidFill>
                <a:schemeClr val="tx1"/>
              </a:solidFill>
            </a:rPr>
            <a:t>Safe Internet Day</a:t>
          </a:r>
        </a:p>
        <a:p>
          <a:pPr lvl="0" algn="ctr" defTabSz="622300">
            <a:lnSpc>
              <a:spcPct val="90000"/>
            </a:lnSpc>
            <a:spcBef>
              <a:spcPct val="0"/>
            </a:spcBef>
            <a:spcAft>
              <a:spcPct val="35000"/>
            </a:spcAft>
          </a:pPr>
          <a:r>
            <a:rPr lang="en-US" sz="1200" kern="1200" dirty="0" smtClean="0">
              <a:solidFill>
                <a:schemeClr val="tx1"/>
              </a:solidFill>
            </a:rPr>
            <a:t>- E-Helpline</a:t>
          </a:r>
          <a:endParaRPr lang="en-US" sz="1200" kern="1200" dirty="0">
            <a:solidFill>
              <a:schemeClr val="tx1"/>
            </a:solidFill>
          </a:endParaRPr>
        </a:p>
      </dsp:txBody>
      <dsp:txXfrm>
        <a:off x="1698795" y="2098206"/>
        <a:ext cx="1594786" cy="1594786"/>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DE5AD6-EDC8-4DAE-B6AB-684E1B274746}" type="datetimeFigureOut">
              <a:rPr lang="en-US" smtClean="0"/>
              <a:pPr/>
              <a:t>8/21/2013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D390E-3F6D-47B0-B4F1-DAC32A8B4C10}" type="slidenum">
              <a:rPr lang="en-US" smtClean="0"/>
              <a:pPr/>
              <a:t>‹#›</a:t>
            </a:fld>
            <a:endParaRPr lang="en-US"/>
          </a:p>
        </p:txBody>
      </p:sp>
    </p:spTree>
    <p:extLst>
      <p:ext uri="{BB962C8B-B14F-4D97-AF65-F5344CB8AC3E}">
        <p14:creationId xmlns="" xmlns:p14="http://schemas.microsoft.com/office/powerpoint/2010/main" val="4187957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p>
            <a:fld id="{5D251726-60BB-4E9B-973C-438A96531D23}" type="slidenum">
              <a:rPr lang="en-US"/>
              <a:pPr/>
              <a:t>1</a:t>
            </a:fld>
            <a:endParaRPr lang="en-US" dirty="0"/>
          </a:p>
        </p:txBody>
      </p:sp>
      <p:sp>
        <p:nvSpPr>
          <p:cNvPr id="6147" name="Rectangle 2"/>
          <p:cNvSpPr>
            <a:spLocks noGrp="1" noRot="1" noChangeAspect="1" noChangeArrowheads="1" noTextEdit="1"/>
          </p:cNvSpPr>
          <p:nvPr>
            <p:ph type="sldImg"/>
          </p:nvPr>
        </p:nvSpPr>
        <p:spPr>
          <a:xfrm>
            <a:off x="1143000" y="685800"/>
            <a:ext cx="4572000" cy="3429000"/>
          </a:xfrm>
          <a:ln/>
        </p:spPr>
      </p:sp>
      <p:sp>
        <p:nvSpPr>
          <p:cNvPr id="6148" name="Rectangle 3"/>
          <p:cNvSpPr>
            <a:spLocks noGrp="1" noChangeArrowheads="1"/>
          </p:cNvSpPr>
          <p:nvPr>
            <p:ph type="body" idx="1"/>
          </p:nvPr>
        </p:nvSpPr>
        <p:spPr>
          <a:noFill/>
          <a:ln/>
        </p:spPr>
        <p:txBody>
          <a:bodyPr/>
          <a:lstStyle/>
          <a:p>
            <a:r>
              <a:rPr lang="fr-FR" dirty="0" smtClean="0"/>
              <a:t>Suite à un nombre alarmant de préoccupations soulevées par les parents relatives aux risques que leurs enfants encourent sur Internet, il est de notre devoir de prendre des mesures radicales pour créer un environnement sûr pour nos élèves en sensibilisant les parents aux dangers et risques d’Internet.</a:t>
            </a:r>
            <a:br>
              <a:rPr lang="fr-FR" dirty="0" smtClean="0"/>
            </a:br>
            <a:r>
              <a:rPr lang="fr-FR" dirty="0" smtClean="0"/>
              <a:t/>
            </a:r>
            <a:br>
              <a:rPr lang="fr-FR" dirty="0" smtClean="0"/>
            </a:br>
            <a:r>
              <a:rPr lang="fr-FR" dirty="0" smtClean="0"/>
              <a:t>Le comité des parents du Grand Lycée Franco-Libanais en collaboration avec L’ Autorité de Régulation des Télécommunications (ART) vous invite à  assister à une présentation sur les risques d’Internet et les remèdes pour protéger nos enfants, le 12 mai 2011 à 16:00, Amphithéâtre du GLFL. Mme. Corine Feghaly,  expert en Affaires du Consommateur  à l’ART exposera tous les dangers auxquels vos enfants font face dans le cyberespace et détaillera  toutes les mesures préventives à entreprendre par les parents pour les protéger.</a:t>
            </a:r>
            <a:endParaRPr lang="en-US" dirty="0" smtClean="0"/>
          </a:p>
          <a:p>
            <a:r>
              <a:rPr lang="fr-FR" dirty="0" smtClean="0"/>
              <a:t> </a:t>
            </a:r>
            <a:endParaRPr lang="en-US" dirty="0" smtClean="0"/>
          </a:p>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9FBFAB4-2211-40F0-BE2D-182D84BA289B}" type="slidenum">
              <a:rPr lang="en-US"/>
              <a:pPr/>
              <a:t>13</a:t>
            </a:fld>
            <a:endParaRPr lang="en-US" dirty="0"/>
          </a:p>
        </p:txBody>
      </p:sp>
      <p:sp>
        <p:nvSpPr>
          <p:cNvPr id="7171"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lnSpcReduction="10000"/>
          </a:bodyPr>
          <a:lstStyle/>
          <a:p>
            <a:endParaRPr lang="en-US" baseline="0"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92500" lnSpcReduction="20000"/>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1FFD390E-3F6D-47B0-B4F1-DAC32A8B4C10}"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fld id="{A9FBFAB4-2211-40F0-BE2D-182D84BA289B}" type="slidenum">
              <a:rPr lang="en-US"/>
              <a:pPr/>
              <a:t>7</a:t>
            </a:fld>
            <a:endParaRPr lang="en-US" dirty="0"/>
          </a:p>
        </p:txBody>
      </p:sp>
      <p:sp>
        <p:nvSpPr>
          <p:cNvPr id="7171" name="Rectangle 2"/>
          <p:cNvSpPr>
            <a:spLocks noGrp="1" noRot="1" noChangeAspect="1" noChangeArrowheads="1" noTextEdit="1"/>
          </p:cNvSpPr>
          <p:nvPr>
            <p:ph type="sldImg"/>
          </p:nvPr>
        </p:nvSpPr>
        <p:spPr>
          <a:xfrm>
            <a:off x="1143000" y="685800"/>
            <a:ext cx="4572000" cy="3429000"/>
          </a:xfrm>
          <a:solidFill>
            <a:srgbClr val="FFFFFF"/>
          </a:solidFill>
          <a:ln/>
        </p:spPr>
      </p:sp>
      <p:sp>
        <p:nvSpPr>
          <p:cNvPr id="71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ar-LB" dirty="0"/>
          </a:p>
        </p:txBody>
      </p:sp>
      <p:sp>
        <p:nvSpPr>
          <p:cNvPr id="4" name="Slide Number Placeholder 3"/>
          <p:cNvSpPr>
            <a:spLocks noGrp="1"/>
          </p:cNvSpPr>
          <p:nvPr>
            <p:ph type="sldNum" sz="quarter" idx="10"/>
          </p:nvPr>
        </p:nvSpPr>
        <p:spPr/>
        <p:txBody>
          <a:bodyPr/>
          <a:lstStyle/>
          <a:p>
            <a:fld id="{1FFD390E-3F6D-47B0-B4F1-DAC32A8B4C10}"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xfrm>
            <a:off x="6553200" y="6629400"/>
            <a:ext cx="1905000" cy="457200"/>
          </a:xfrm>
          <a:ln/>
        </p:spPr>
        <p:txBody>
          <a:bodyPr/>
          <a:lstStyle>
            <a:lvl1pPr>
              <a:defRPr/>
            </a:lvl1pPr>
          </a:lstStyle>
          <a:p>
            <a:fld id="{7D067218-8E18-4B45-BD5E-06BD6C70A395}" type="slidenum">
              <a:rPr lang="en-US" smtClean="0"/>
              <a:pPr/>
              <a:t>‹#›</a:t>
            </a:fld>
            <a:endParaRPr lang="en-US"/>
          </a:p>
        </p:txBody>
      </p:sp>
      <p:sp>
        <p:nvSpPr>
          <p:cNvPr id="7" name="TextBox 6"/>
          <p:cNvSpPr txBox="1"/>
          <p:nvPr/>
        </p:nvSpPr>
        <p:spPr>
          <a:xfrm>
            <a:off x="492369" y="6581002"/>
            <a:ext cx="1828800" cy="276999"/>
          </a:xfrm>
          <a:prstGeom prst="rect">
            <a:avLst/>
          </a:prstGeom>
          <a:noFill/>
        </p:spPr>
        <p:txBody>
          <a:bodyPr wrap="square" rtlCol="0">
            <a:spAutoFit/>
          </a:bodyPr>
          <a:lstStyle/>
          <a:p>
            <a:r>
              <a:rPr lang="en-US" sz="1200" dirty="0" smtClean="0"/>
              <a:t>TRA Proprietary</a:t>
            </a:r>
            <a:endParaRPr lang="en-US" sz="12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88623"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p>
            <a:fld id="{074288AE-EA86-4DE0-8CEE-A9B7D0A99EF0}" type="datetimeFigureOut">
              <a:rPr lang="en-US" smtClean="0"/>
              <a:pPr/>
              <a:t>8/21/2013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7218-8E18-4B45-BD5E-06BD6C70A395}"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435"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435"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586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2338" y="1981200"/>
            <a:ext cx="381586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06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06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270" y="1535113"/>
            <a:ext cx="40415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270" y="2174875"/>
            <a:ext cx="404153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435"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538" y="273051"/>
            <a:ext cx="511126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1"/>
            <a:ext cx="3008435"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166"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16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16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74288AE-EA86-4DE0-8CEE-A9B7D0A99EF0}" type="datetimeFigureOut">
              <a:rPr lang="en-US" smtClean="0"/>
              <a:pPr/>
              <a:t>8/21/2013</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D067218-8E18-4B45-BD5E-06BD6C70A3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vl1pPr>
          </a:lstStyle>
          <a:p>
            <a:fld id="{074288AE-EA86-4DE0-8CEE-A9B7D0A99EF0}" type="datetimeFigureOut">
              <a:rPr lang="en-US" smtClean="0"/>
              <a:pPr/>
              <a:t>8/21/2013</a:t>
            </a:fld>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vl1pPr>
          </a:lstStyle>
          <a:p>
            <a:fld id="{7D067218-8E18-4B45-BD5E-06BD6C70A3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1" r:id="rId17"/>
    <p:sldLayoutId id="2147483692" r:id="rId18"/>
  </p:sldLayoutIdLst>
  <p:txStyles>
    <p:titleStyle>
      <a:lvl1pPr algn="ctr" rtl="1" eaLnBrk="1" fontAlgn="base" hangingPunct="1">
        <a:spcBef>
          <a:spcPct val="0"/>
        </a:spcBef>
        <a:spcAft>
          <a:spcPct val="0"/>
        </a:spcAft>
        <a:defRPr sz="4400">
          <a:solidFill>
            <a:schemeClr val="tx2"/>
          </a:solidFill>
          <a:latin typeface="+mj-lt"/>
          <a:ea typeface="+mj-ea"/>
          <a:cs typeface="+mj-cs"/>
        </a:defRPr>
      </a:lvl1pPr>
      <a:lvl2pPr algn="ctr" rtl="1" eaLnBrk="1" fontAlgn="base" hangingPunct="1">
        <a:spcBef>
          <a:spcPct val="0"/>
        </a:spcBef>
        <a:spcAft>
          <a:spcPct val="0"/>
        </a:spcAft>
        <a:defRPr sz="4400">
          <a:solidFill>
            <a:schemeClr val="tx2"/>
          </a:solidFill>
          <a:latin typeface="Arial" charset="0"/>
          <a:ea typeface="ＭＳ Ｐゴシック" pitchFamily="1" charset="-128"/>
        </a:defRPr>
      </a:lvl2pPr>
      <a:lvl3pPr algn="ctr" rtl="1" eaLnBrk="1" fontAlgn="base" hangingPunct="1">
        <a:spcBef>
          <a:spcPct val="0"/>
        </a:spcBef>
        <a:spcAft>
          <a:spcPct val="0"/>
        </a:spcAft>
        <a:defRPr sz="4400">
          <a:solidFill>
            <a:schemeClr val="tx2"/>
          </a:solidFill>
          <a:latin typeface="Arial" charset="0"/>
          <a:ea typeface="ＭＳ Ｐゴシック" pitchFamily="1" charset="-128"/>
        </a:defRPr>
      </a:lvl3pPr>
      <a:lvl4pPr algn="ctr" rtl="1" eaLnBrk="1" fontAlgn="base" hangingPunct="1">
        <a:spcBef>
          <a:spcPct val="0"/>
        </a:spcBef>
        <a:spcAft>
          <a:spcPct val="0"/>
        </a:spcAft>
        <a:defRPr sz="4400">
          <a:solidFill>
            <a:schemeClr val="tx2"/>
          </a:solidFill>
          <a:latin typeface="Arial" charset="0"/>
          <a:ea typeface="ＭＳ Ｐゴシック" pitchFamily="1" charset="-128"/>
        </a:defRPr>
      </a:lvl4pPr>
      <a:lvl5pPr algn="ctr" rtl="1" eaLnBrk="1" fontAlgn="base" hangingPunct="1">
        <a:spcBef>
          <a:spcPct val="0"/>
        </a:spcBef>
        <a:spcAft>
          <a:spcPct val="0"/>
        </a:spcAft>
        <a:defRPr sz="4400">
          <a:solidFill>
            <a:schemeClr val="tx2"/>
          </a:solidFill>
          <a:latin typeface="Arial" charset="0"/>
          <a:ea typeface="ＭＳ Ｐゴシック" pitchFamily="1" charset="-128"/>
        </a:defRPr>
      </a:lvl5pPr>
      <a:lvl6pPr marL="457200" algn="ctr" rtl="1" eaLnBrk="1" fontAlgn="base" hangingPunct="1">
        <a:spcBef>
          <a:spcPct val="0"/>
        </a:spcBef>
        <a:spcAft>
          <a:spcPct val="0"/>
        </a:spcAft>
        <a:defRPr sz="4400">
          <a:solidFill>
            <a:schemeClr val="tx2"/>
          </a:solidFill>
          <a:latin typeface="Arial" charset="0"/>
          <a:ea typeface="ＭＳ Ｐゴシック" pitchFamily="1" charset="-128"/>
        </a:defRPr>
      </a:lvl6pPr>
      <a:lvl7pPr marL="914400" algn="ctr" rtl="1" eaLnBrk="1" fontAlgn="base" hangingPunct="1">
        <a:spcBef>
          <a:spcPct val="0"/>
        </a:spcBef>
        <a:spcAft>
          <a:spcPct val="0"/>
        </a:spcAft>
        <a:defRPr sz="4400">
          <a:solidFill>
            <a:schemeClr val="tx2"/>
          </a:solidFill>
          <a:latin typeface="Arial" charset="0"/>
          <a:ea typeface="ＭＳ Ｐゴシック" pitchFamily="1" charset="-128"/>
        </a:defRPr>
      </a:lvl7pPr>
      <a:lvl8pPr marL="1371600" algn="ctr" rtl="1" eaLnBrk="1" fontAlgn="base" hangingPunct="1">
        <a:spcBef>
          <a:spcPct val="0"/>
        </a:spcBef>
        <a:spcAft>
          <a:spcPct val="0"/>
        </a:spcAft>
        <a:defRPr sz="4400">
          <a:solidFill>
            <a:schemeClr val="tx2"/>
          </a:solidFill>
          <a:latin typeface="Arial" charset="0"/>
          <a:ea typeface="ＭＳ Ｐゴシック" pitchFamily="1" charset="-128"/>
        </a:defRPr>
      </a:lvl8pPr>
      <a:lvl9pPr marL="1828800" algn="ctr" rtl="1" eaLnBrk="1" fontAlgn="base" hangingPunct="1">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r" rtl="1" eaLnBrk="1" fontAlgn="base" hangingPunct="1">
        <a:spcBef>
          <a:spcPct val="20000"/>
        </a:spcBef>
        <a:spcAft>
          <a:spcPct val="0"/>
        </a:spcAft>
        <a:buChar char="•"/>
        <a:defRPr sz="3200">
          <a:solidFill>
            <a:schemeClr val="tx1"/>
          </a:solidFill>
          <a:latin typeface="+mn-lt"/>
          <a:ea typeface="+mn-ea"/>
          <a:cs typeface="+mn-cs"/>
        </a:defRPr>
      </a:lvl1pPr>
      <a:lvl2pPr marL="742950" indent="-285750" algn="r" rtl="1" eaLnBrk="1" fontAlgn="base" hangingPunct="1">
        <a:spcBef>
          <a:spcPct val="20000"/>
        </a:spcBef>
        <a:spcAft>
          <a:spcPct val="0"/>
        </a:spcAft>
        <a:buChar char="–"/>
        <a:defRPr sz="2800">
          <a:solidFill>
            <a:schemeClr val="tx1"/>
          </a:solidFill>
          <a:latin typeface="+mn-lt"/>
          <a:ea typeface="+mn-ea"/>
        </a:defRPr>
      </a:lvl2pPr>
      <a:lvl3pPr marL="1143000" indent="-228600" algn="r" rtl="1" eaLnBrk="1" fontAlgn="base" hangingPunct="1">
        <a:spcBef>
          <a:spcPct val="20000"/>
        </a:spcBef>
        <a:spcAft>
          <a:spcPct val="0"/>
        </a:spcAft>
        <a:buChar char="•"/>
        <a:defRPr sz="2400">
          <a:solidFill>
            <a:schemeClr val="tx1"/>
          </a:solidFill>
          <a:latin typeface="+mn-lt"/>
          <a:ea typeface="+mn-ea"/>
        </a:defRPr>
      </a:lvl3pPr>
      <a:lvl4pPr marL="1600200" indent="-228600" algn="r" rtl="1" eaLnBrk="1" fontAlgn="base" hangingPunct="1">
        <a:spcBef>
          <a:spcPct val="20000"/>
        </a:spcBef>
        <a:spcAft>
          <a:spcPct val="0"/>
        </a:spcAft>
        <a:buChar char="–"/>
        <a:defRPr sz="2000">
          <a:solidFill>
            <a:schemeClr val="tx1"/>
          </a:solidFill>
          <a:latin typeface="+mn-lt"/>
          <a:ea typeface="+mn-ea"/>
        </a:defRPr>
      </a:lvl4pPr>
      <a:lvl5pPr marL="2057400" indent="-228600" algn="r" rtl="1" eaLnBrk="1" fontAlgn="base" hangingPunct="1">
        <a:spcBef>
          <a:spcPct val="20000"/>
        </a:spcBef>
        <a:spcAft>
          <a:spcPct val="0"/>
        </a:spcAft>
        <a:buChar char="»"/>
        <a:defRPr sz="2000">
          <a:solidFill>
            <a:schemeClr val="tx1"/>
          </a:solidFill>
          <a:latin typeface="+mn-lt"/>
          <a:ea typeface="+mn-ea"/>
        </a:defRPr>
      </a:lvl5pPr>
      <a:lvl6pPr marL="2514600" indent="-228600" algn="r" rtl="1" eaLnBrk="1" fontAlgn="base" hangingPunct="1">
        <a:spcBef>
          <a:spcPct val="20000"/>
        </a:spcBef>
        <a:spcAft>
          <a:spcPct val="0"/>
        </a:spcAft>
        <a:buChar char="»"/>
        <a:defRPr sz="2000">
          <a:solidFill>
            <a:schemeClr val="tx1"/>
          </a:solidFill>
          <a:latin typeface="+mn-lt"/>
          <a:ea typeface="+mn-ea"/>
        </a:defRPr>
      </a:lvl6pPr>
      <a:lvl7pPr marL="2971800" indent="-228600" algn="r" rtl="1" eaLnBrk="1" fontAlgn="base" hangingPunct="1">
        <a:spcBef>
          <a:spcPct val="20000"/>
        </a:spcBef>
        <a:spcAft>
          <a:spcPct val="0"/>
        </a:spcAft>
        <a:buChar char="»"/>
        <a:defRPr sz="2000">
          <a:solidFill>
            <a:schemeClr val="tx1"/>
          </a:solidFill>
          <a:latin typeface="+mn-lt"/>
          <a:ea typeface="+mn-ea"/>
        </a:defRPr>
      </a:lvl7pPr>
      <a:lvl8pPr marL="3429000" indent="-228600" algn="r" rtl="1" eaLnBrk="1" fontAlgn="base" hangingPunct="1">
        <a:spcBef>
          <a:spcPct val="20000"/>
        </a:spcBef>
        <a:spcAft>
          <a:spcPct val="0"/>
        </a:spcAft>
        <a:buChar char="»"/>
        <a:defRPr sz="2000">
          <a:solidFill>
            <a:schemeClr val="tx1"/>
          </a:solidFill>
          <a:latin typeface="+mn-lt"/>
          <a:ea typeface="+mn-ea"/>
        </a:defRPr>
      </a:lvl8pPr>
      <a:lvl9pPr marL="3886200" indent="-228600" algn="r" rtl="1"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hyperlink" Target="http://www.tra.gov.lb/"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www.wiredsafety.org/fbprivacy/index.htm" TargetMode="External"/><Relationship Id="rId3" Type="http://schemas.openxmlformats.org/officeDocument/2006/relationships/image" Target="../media/image2.jpeg"/><Relationship Id="rId7" Type="http://schemas.openxmlformats.org/officeDocument/2006/relationships/hyperlink" Target="http://www.spectorsoft.com/" TargetMode="External"/><Relationship Id="rId2" Type="http://schemas.openxmlformats.org/officeDocument/2006/relationships/notesSlide" Target="../notesSlides/notesSlide12.xml"/><Relationship Id="rId1" Type="http://schemas.openxmlformats.org/officeDocument/2006/relationships/slideLayout" Target="../slideLayouts/slideLayout18.xml"/><Relationship Id="rId6" Type="http://schemas.openxmlformats.org/officeDocument/2006/relationships/hyperlink" Target="http://www.netnanny.com/" TargetMode="External"/><Relationship Id="rId5" Type="http://schemas.openxmlformats.org/officeDocument/2006/relationships/hyperlink" Target="http://www.parentalfilter.eu/" TargetMode="External"/><Relationship Id="rId4" Type="http://schemas.openxmlformats.org/officeDocument/2006/relationships/hyperlink" Target="http://www.parentalcontrolbar.org/"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jpe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8.xml"/><Relationship Id="rId4" Type="http://schemas.openxmlformats.org/officeDocument/2006/relationships/hyperlink" Target="http://www.e-ama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5"/>
          <p:cNvSpPr>
            <a:spLocks noGrp="1" noChangeArrowheads="1"/>
          </p:cNvSpPr>
          <p:nvPr>
            <p:ph type="ctrTitle"/>
          </p:nvPr>
        </p:nvSpPr>
        <p:spPr>
          <a:xfrm>
            <a:off x="281355" y="228600"/>
            <a:ext cx="5627077" cy="1143000"/>
          </a:xfrm>
          <a:noFill/>
        </p:spPr>
        <p:txBody>
          <a:bodyPr/>
          <a:lstStyle/>
          <a:p>
            <a:pPr algn="l" eaLnBrk="1" hangingPunct="1"/>
            <a:r>
              <a:rPr lang="en-US" sz="2500" b="1" dirty="0" smtClean="0">
                <a:solidFill>
                  <a:srgbClr val="000000"/>
                </a:solidFill>
              </a:rPr>
              <a:t>10/14/2010</a:t>
            </a:r>
            <a:endParaRPr lang="en-US" dirty="0" smtClean="0"/>
          </a:p>
        </p:txBody>
      </p:sp>
      <p:sp>
        <p:nvSpPr>
          <p:cNvPr id="2050" name="Date Placeholder 3"/>
          <p:cNvSpPr>
            <a:spLocks noGrp="1"/>
          </p:cNvSpPr>
          <p:nvPr>
            <p:ph type="dt" sz="quarter" idx="4294967295"/>
          </p:nvPr>
        </p:nvSpPr>
        <p:spPr>
          <a:xfrm>
            <a:off x="0" y="6248400"/>
            <a:ext cx="1905000" cy="457200"/>
          </a:xfrm>
          <a:noFill/>
        </p:spPr>
        <p:txBody>
          <a:bodyPr/>
          <a:lstStyle/>
          <a:p>
            <a:r>
              <a:rPr lang="en-US" dirty="0" smtClean="0"/>
              <a:t>  1/20</a:t>
            </a:r>
            <a:endParaRPr lang="en-US" dirty="0"/>
          </a:p>
        </p:txBody>
      </p:sp>
      <p:pic>
        <p:nvPicPr>
          <p:cNvPr id="2051" name="Picture 11"/>
          <p:cNvPicPr>
            <a:picLocks noChangeAspect="1" noChangeArrowheads="1"/>
          </p:cNvPicPr>
          <p:nvPr/>
        </p:nvPicPr>
        <p:blipFill>
          <a:blip r:embed="rId3" cstate="print"/>
          <a:srcRect/>
          <a:stretch>
            <a:fillRect/>
          </a:stretch>
        </p:blipFill>
        <p:spPr bwMode="auto">
          <a:xfrm>
            <a:off x="0" y="2"/>
            <a:ext cx="9144000" cy="6892925"/>
          </a:xfrm>
          <a:prstGeom prst="rect">
            <a:avLst/>
          </a:prstGeom>
          <a:noFill/>
          <a:ln w="9525">
            <a:noFill/>
            <a:miter lim="800000"/>
            <a:headEnd/>
            <a:tailEnd/>
          </a:ln>
        </p:spPr>
      </p:pic>
      <p:sp>
        <p:nvSpPr>
          <p:cNvPr id="2053" name="Rectangle 6"/>
          <p:cNvSpPr>
            <a:spLocks noChangeArrowheads="1"/>
          </p:cNvSpPr>
          <p:nvPr/>
        </p:nvSpPr>
        <p:spPr bwMode="auto">
          <a:xfrm>
            <a:off x="0" y="2514600"/>
            <a:ext cx="9144000" cy="1346448"/>
          </a:xfrm>
          <a:prstGeom prst="rect">
            <a:avLst/>
          </a:prstGeom>
          <a:noFill/>
          <a:ln w="9525">
            <a:noFill/>
            <a:miter lim="800000"/>
            <a:headEnd/>
            <a:tailEnd/>
          </a:ln>
        </p:spPr>
        <p:txBody>
          <a:bodyPr anchor="ctr"/>
          <a:lstStyle/>
          <a:p>
            <a:pPr algn="ctr"/>
            <a:r>
              <a:rPr lang="fr-FR" sz="5400" dirty="0" smtClean="0">
                <a:solidFill>
                  <a:schemeClr val="bg1"/>
                </a:solidFill>
              </a:rPr>
              <a:t>La Protection des Enfants sur l’Internet</a:t>
            </a:r>
            <a:br>
              <a:rPr lang="fr-FR" sz="5400" dirty="0" smtClean="0">
                <a:solidFill>
                  <a:schemeClr val="bg1"/>
                </a:solidFill>
              </a:rPr>
            </a:br>
            <a:endParaRPr lang="fr-FR" sz="5400" dirty="0">
              <a:solidFill>
                <a:schemeClr val="bg1"/>
              </a:solidFill>
            </a:endParaRPr>
          </a:p>
        </p:txBody>
      </p:sp>
      <p:sp>
        <p:nvSpPr>
          <p:cNvPr id="2054" name="Rectangle 8"/>
          <p:cNvSpPr>
            <a:spLocks noChangeArrowheads="1"/>
          </p:cNvSpPr>
          <p:nvPr/>
        </p:nvSpPr>
        <p:spPr bwMode="auto">
          <a:xfrm>
            <a:off x="0" y="4285456"/>
            <a:ext cx="9144000" cy="1447800"/>
          </a:xfrm>
          <a:prstGeom prst="rect">
            <a:avLst/>
          </a:prstGeom>
          <a:noFill/>
          <a:ln w="9525">
            <a:noFill/>
            <a:miter lim="800000"/>
            <a:headEnd/>
            <a:tailEnd/>
          </a:ln>
        </p:spPr>
        <p:txBody>
          <a:bodyPr anchor="ctr"/>
          <a:lstStyle/>
          <a:p>
            <a:pPr algn="ctr">
              <a:spcBef>
                <a:spcPct val="20000"/>
              </a:spcBef>
              <a:defRPr/>
            </a:pPr>
            <a:endParaRPr lang="en-US" sz="1600" dirty="0" smtClean="0">
              <a:solidFill>
                <a:schemeClr val="bg1"/>
              </a:solidFill>
              <a:latin typeface="Arial" pitchFamily="34" charset="0"/>
              <a:cs typeface="Arial" pitchFamily="34" charset="0"/>
            </a:endParaRPr>
          </a:p>
          <a:p>
            <a:pPr algn="ctr"/>
            <a:r>
              <a:rPr lang="fr-FR" dirty="0" smtClean="0">
                <a:solidFill>
                  <a:schemeClr val="bg1"/>
                </a:solidFill>
              </a:rPr>
              <a:t>Corine Feghaly</a:t>
            </a:r>
          </a:p>
          <a:p>
            <a:pPr algn="ctr"/>
            <a:r>
              <a:rPr lang="fr-FR" dirty="0" smtClean="0">
                <a:solidFill>
                  <a:schemeClr val="bg1"/>
                </a:solidFill>
              </a:rPr>
              <a:t>Responsable de la Protection des Consommateurs</a:t>
            </a:r>
          </a:p>
          <a:p>
            <a:pPr algn="ctr"/>
            <a:r>
              <a:rPr lang="fr-FR" dirty="0" smtClean="0">
                <a:solidFill>
                  <a:schemeClr val="bg1"/>
                </a:solidFill>
              </a:rPr>
              <a:t>et des Enfants en Ligne</a:t>
            </a:r>
          </a:p>
          <a:p>
            <a:pPr algn="ctr"/>
            <a:r>
              <a:rPr lang="fr-FR" dirty="0" smtClean="0">
                <a:solidFill>
                  <a:schemeClr val="bg1"/>
                </a:solidFill>
              </a:rPr>
              <a:t>Autorité de Régulation des Télécommunications (</a:t>
            </a:r>
            <a:r>
              <a:rPr lang="fr-FR" dirty="0">
                <a:solidFill>
                  <a:schemeClr val="bg1"/>
                </a:solidFill>
              </a:rPr>
              <a:t>ART</a:t>
            </a:r>
            <a:r>
              <a:rPr lang="fr-FR" dirty="0" smtClean="0">
                <a:solidFill>
                  <a:schemeClr val="bg1"/>
                </a:solidFill>
              </a:rPr>
              <a:t>)</a:t>
            </a:r>
          </a:p>
          <a:p>
            <a:pPr algn="ctr"/>
            <a:r>
              <a:rPr lang="fr-FR" dirty="0" smtClean="0">
                <a:solidFill>
                  <a:schemeClr val="bg1"/>
                </a:solidFill>
              </a:rPr>
              <a:t>Liban</a:t>
            </a:r>
          </a:p>
          <a:p>
            <a:pPr algn="ctr" eaLnBrk="1" hangingPunct="1"/>
            <a:endParaRPr lang="en-US"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645" y="0"/>
            <a:ext cx="7712707" cy="830997"/>
          </a:xfrm>
          <a:prstGeom prst="rect">
            <a:avLst/>
          </a:prstGeom>
        </p:spPr>
        <p:txBody>
          <a:bodyPr wrap="square">
            <a:spAutoFit/>
          </a:bodyPr>
          <a:lstStyle/>
          <a:p>
            <a:pPr algn="ctr"/>
            <a:r>
              <a:rPr lang="fr-FR" sz="2400" dirty="0" smtClean="0">
                <a:solidFill>
                  <a:schemeClr val="bg1"/>
                </a:solidFill>
              </a:rPr>
              <a:t>Des mesures entreprises par l‘ART pour la protection en ligne</a:t>
            </a:r>
            <a:endParaRPr lang="fr-FR" sz="2400" dirty="0">
              <a:solidFill>
                <a:schemeClr val="bg1"/>
              </a:solidFill>
            </a:endParaRPr>
          </a:p>
        </p:txBody>
      </p:sp>
      <p:graphicFrame>
        <p:nvGraphicFramePr>
          <p:cNvPr id="5" name="Diagram 4"/>
          <p:cNvGraphicFramePr/>
          <p:nvPr/>
        </p:nvGraphicFramePr>
        <p:xfrm>
          <a:off x="0" y="914400"/>
          <a:ext cx="9144000" cy="5791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28"/>
          <p:cNvSpPr txBox="1">
            <a:spLocks noChangeArrowheads="1"/>
          </p:cNvSpPr>
          <p:nvPr/>
        </p:nvSpPr>
        <p:spPr bwMode="auto">
          <a:xfrm>
            <a:off x="179512" y="1052736"/>
            <a:ext cx="8784976" cy="5184576"/>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pPr>
              <a:buFont typeface="Wingdings" pitchFamily="2" charset="2"/>
              <a:buChar char="Ø"/>
            </a:pPr>
            <a:r>
              <a:rPr lang="fr-FR" sz="1600" dirty="0" smtClean="0"/>
              <a:t> Sécurisez votre connexion Wifi en y introduisant un nom d'utilisateur et un mot de passe.</a:t>
            </a:r>
          </a:p>
          <a:p>
            <a:pPr>
              <a:buFont typeface="Wingdings" pitchFamily="2" charset="2"/>
              <a:buChar char="Ø"/>
            </a:pPr>
            <a:endParaRPr lang="fr-FR" sz="1600" dirty="0" smtClean="0"/>
          </a:p>
          <a:p>
            <a:pPr>
              <a:buFont typeface="Wingdings" pitchFamily="2" charset="2"/>
              <a:buChar char="Ø"/>
            </a:pPr>
            <a:r>
              <a:rPr lang="fr-FR" sz="1600" dirty="0" smtClean="0"/>
              <a:t> Installez un logiciel de contrôle parental sur votre connexion internet ou demandez à votre fournisseur de service de vous l’installer.</a:t>
            </a:r>
          </a:p>
          <a:p>
            <a:endParaRPr lang="fr-FR" sz="1600" dirty="0" smtClean="0"/>
          </a:p>
          <a:p>
            <a:pPr>
              <a:buFont typeface="Wingdings" pitchFamily="2" charset="2"/>
              <a:buChar char="Ø"/>
            </a:pPr>
            <a:r>
              <a:rPr lang="fr-FR" sz="1600" dirty="0" smtClean="0"/>
              <a:t> Eveillez vos enfants et discutez avec eux des risques auxquels ils peuvent être confrontés en ligne et essayez d'être présents à chaque fois qu'ils accèdent à l‘Internet et évitez de leur passer votre carte de crédit.</a:t>
            </a:r>
          </a:p>
          <a:p>
            <a:pPr>
              <a:buFont typeface="Wingdings" pitchFamily="2" charset="2"/>
              <a:buChar char="Ø"/>
            </a:pPr>
            <a:endParaRPr lang="fr-FR" sz="1600" dirty="0" smtClean="0"/>
          </a:p>
          <a:p>
            <a:pPr>
              <a:buFont typeface="Wingdings" pitchFamily="2" charset="2"/>
              <a:buChar char="Ø"/>
            </a:pPr>
            <a:r>
              <a:rPr lang="fr-FR" sz="1600" dirty="0" smtClean="0"/>
              <a:t> Servez-vous d’un contrat écrit entre vous et vos enfants pour rester au courant de leurs aventures en ligne (un modèle de contrat vous sera distribué à la suite de cette présentation).</a:t>
            </a:r>
          </a:p>
          <a:p>
            <a:pPr>
              <a:buFont typeface="Wingdings" pitchFamily="2" charset="2"/>
              <a:buChar char="Ø"/>
            </a:pPr>
            <a:endParaRPr lang="fr-FR" sz="1600" dirty="0" smtClean="0"/>
          </a:p>
          <a:p>
            <a:pPr>
              <a:buFont typeface="Wingdings" pitchFamily="2" charset="2"/>
              <a:buChar char="Ø"/>
            </a:pPr>
            <a:r>
              <a:rPr lang="fr-FR" sz="1600" dirty="0" smtClean="0"/>
              <a:t> Installer tous les paramètres de sécurité sur leur compte Facebook.</a:t>
            </a:r>
          </a:p>
          <a:p>
            <a:pPr>
              <a:buFont typeface="Wingdings" pitchFamily="2" charset="2"/>
              <a:buChar char="Ø"/>
            </a:pPr>
            <a:endParaRPr lang="fr-FR" sz="1600" dirty="0" smtClean="0"/>
          </a:p>
          <a:p>
            <a:pPr>
              <a:buFont typeface="Wingdings" pitchFamily="2" charset="2"/>
              <a:buChar char="Ø"/>
            </a:pPr>
            <a:r>
              <a:rPr lang="fr-FR" sz="1600" dirty="0" smtClean="0"/>
              <a:t> Visitez la section dédiée à la protection des enfants sur le site web de l’ ART (</a:t>
            </a:r>
            <a:r>
              <a:rPr lang="fr-FR" sz="1600" dirty="0" smtClean="0">
                <a:hlinkClick r:id="rId4"/>
              </a:rPr>
              <a:t>www.tra.gov.lb</a:t>
            </a:r>
            <a:r>
              <a:rPr lang="fr-FR" sz="1600" dirty="0" smtClean="0"/>
              <a:t>) Cette section est constamment mise à jour.</a:t>
            </a:r>
          </a:p>
          <a:p>
            <a:pPr>
              <a:buFont typeface="Wingdings" pitchFamily="2" charset="2"/>
              <a:buChar char="Ø"/>
            </a:pPr>
            <a:endParaRPr lang="fr-FR" sz="1600" dirty="0" smtClean="0"/>
          </a:p>
          <a:p>
            <a:pPr>
              <a:buFont typeface="Wingdings" pitchFamily="2" charset="2"/>
              <a:buChar char="Ø"/>
            </a:pPr>
            <a:r>
              <a:rPr lang="fr-FR" sz="1600" dirty="0" smtClean="0"/>
              <a:t> Évitez d'envoyer vos enfants dans les cafés Internet qui ne prennent pas les mesures nécessaires à la protection des enfants en ligne.</a:t>
            </a:r>
          </a:p>
        </p:txBody>
      </p:sp>
      <p:sp>
        <p:nvSpPr>
          <p:cNvPr id="4" name="Rectangle 3"/>
          <p:cNvSpPr/>
          <p:nvPr/>
        </p:nvSpPr>
        <p:spPr>
          <a:xfrm>
            <a:off x="27645" y="0"/>
            <a:ext cx="8576803" cy="1200329"/>
          </a:xfrm>
          <a:prstGeom prst="rect">
            <a:avLst/>
          </a:prstGeom>
        </p:spPr>
        <p:txBody>
          <a:bodyPr wrap="square">
            <a:spAutoFit/>
          </a:bodyPr>
          <a:lstStyle/>
          <a:p>
            <a:pPr algn="ctr"/>
            <a:r>
              <a:rPr lang="fr-FR" sz="2400" dirty="0" smtClean="0">
                <a:solidFill>
                  <a:schemeClr val="bg1"/>
                </a:solidFill>
              </a:rPr>
              <a:t>Quelques réflexions finales sur les mesures à prendre par les parents</a:t>
            </a:r>
            <a:r>
              <a:rPr lang="fr-FR" sz="2400" dirty="0" smtClean="0"/>
              <a:t/>
            </a:r>
            <a:br>
              <a:rPr lang="fr-FR" sz="2400" dirty="0" smtClean="0"/>
            </a:br>
            <a:endParaRPr lang="fr-FR" sz="2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28"/>
          <p:cNvSpPr txBox="1">
            <a:spLocks noChangeArrowheads="1"/>
          </p:cNvSpPr>
          <p:nvPr/>
        </p:nvSpPr>
        <p:spPr bwMode="auto">
          <a:xfrm>
            <a:off x="0" y="1700808"/>
            <a:ext cx="9144000" cy="468052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pPr marL="346075" indent="-234950">
              <a:spcAft>
                <a:spcPts val="1200"/>
              </a:spcAft>
              <a:buFont typeface="Arial" pitchFamily="34" charset="0"/>
              <a:buChar char="•"/>
            </a:pPr>
            <a:r>
              <a:rPr lang="en-US" sz="1600" b="1" dirty="0" smtClean="0">
                <a:solidFill>
                  <a:schemeClr val="tx1"/>
                </a:solidFill>
              </a:rPr>
              <a:t>Parental control bar (free) </a:t>
            </a:r>
            <a:r>
              <a:rPr lang="en-US" sz="1600" b="1" dirty="0" smtClean="0">
                <a:solidFill>
                  <a:schemeClr val="tx1"/>
                </a:solidFill>
                <a:hlinkClick r:id="rId4"/>
              </a:rPr>
              <a:t>http://www.parentalcontrolbar.org</a:t>
            </a:r>
            <a:endParaRPr lang="en-US" sz="1600" b="1" dirty="0" smtClean="0">
              <a:solidFill>
                <a:schemeClr val="tx1"/>
              </a:solidFill>
            </a:endParaRPr>
          </a:p>
          <a:p>
            <a:pPr marL="346075" indent="-234950">
              <a:spcAft>
                <a:spcPts val="1200"/>
              </a:spcAft>
              <a:buFont typeface="Arial" pitchFamily="34" charset="0"/>
              <a:buChar char="•"/>
            </a:pPr>
            <a:r>
              <a:rPr lang="en-US" sz="1600" b="1" dirty="0" smtClean="0">
                <a:solidFill>
                  <a:schemeClr val="tx1"/>
                </a:solidFill>
              </a:rPr>
              <a:t>Parental filter </a:t>
            </a:r>
            <a:r>
              <a:rPr lang="en-US" sz="1600" b="1" dirty="0" smtClean="0">
                <a:solidFill>
                  <a:schemeClr val="tx1"/>
                </a:solidFill>
                <a:hlinkClick r:id="rId5"/>
              </a:rPr>
              <a:t>http://www.parentalfilter.eu</a:t>
            </a:r>
            <a:endParaRPr lang="en-US" sz="1600" b="1" dirty="0" smtClean="0">
              <a:solidFill>
                <a:schemeClr val="tx1"/>
              </a:solidFill>
            </a:endParaRPr>
          </a:p>
          <a:p>
            <a:pPr marL="346075" indent="-234950">
              <a:spcAft>
                <a:spcPts val="1200"/>
              </a:spcAft>
              <a:buFont typeface="Arial" pitchFamily="34" charset="0"/>
              <a:buChar char="•"/>
            </a:pPr>
            <a:r>
              <a:rPr lang="en-US" sz="1600" b="1" dirty="0" err="1" smtClean="0">
                <a:solidFill>
                  <a:schemeClr val="tx1"/>
                </a:solidFill>
              </a:rPr>
              <a:t>NetNanny</a:t>
            </a:r>
            <a:r>
              <a:rPr lang="en-US" sz="1600" b="1" dirty="0" smtClean="0">
                <a:solidFill>
                  <a:schemeClr val="tx1"/>
                </a:solidFill>
              </a:rPr>
              <a:t> – monitoring/blocking software </a:t>
            </a:r>
            <a:r>
              <a:rPr lang="en-US" sz="1600" b="1" dirty="0" smtClean="0">
                <a:solidFill>
                  <a:schemeClr val="tx1"/>
                </a:solidFill>
                <a:hlinkClick r:id="rId6"/>
              </a:rPr>
              <a:t>http://www.netnanny.com</a:t>
            </a:r>
            <a:endParaRPr lang="en-US" sz="1600" b="1" dirty="0" smtClean="0">
              <a:solidFill>
                <a:schemeClr val="tx1"/>
              </a:solidFill>
            </a:endParaRPr>
          </a:p>
          <a:p>
            <a:pPr marL="346075" indent="-234950">
              <a:spcAft>
                <a:spcPts val="1200"/>
              </a:spcAft>
              <a:buFont typeface="Arial" pitchFamily="34" charset="0"/>
              <a:buChar char="•"/>
            </a:pPr>
            <a:r>
              <a:rPr lang="en-US" sz="1600" b="1" dirty="0" smtClean="0">
                <a:solidFill>
                  <a:schemeClr val="tx1"/>
                </a:solidFill>
              </a:rPr>
              <a:t>Trend Micro Internet Security – Anti-Virus + Firewall with Parental Controls</a:t>
            </a:r>
          </a:p>
          <a:p>
            <a:pPr marL="346075" indent="-234950">
              <a:spcAft>
                <a:spcPts val="1200"/>
              </a:spcAft>
              <a:buFont typeface="Arial" pitchFamily="34" charset="0"/>
              <a:buChar char="•"/>
            </a:pPr>
            <a:r>
              <a:rPr lang="en-US" sz="1600" b="1" dirty="0" err="1" smtClean="0">
                <a:solidFill>
                  <a:schemeClr val="tx1"/>
                </a:solidFill>
              </a:rPr>
              <a:t>CyberPatrol</a:t>
            </a:r>
            <a:r>
              <a:rPr lang="en-US" sz="1600" b="1" dirty="0" smtClean="0">
                <a:solidFill>
                  <a:schemeClr val="tx1"/>
                </a:solidFill>
              </a:rPr>
              <a:t> Parental Controls Software – Anti-Virus + Firewall with Parental Controls</a:t>
            </a:r>
          </a:p>
          <a:p>
            <a:pPr marL="346075" indent="-234950">
              <a:spcAft>
                <a:spcPts val="1200"/>
              </a:spcAft>
              <a:buFont typeface="Arial" pitchFamily="34" charset="0"/>
              <a:buChar char="•"/>
            </a:pPr>
            <a:r>
              <a:rPr lang="en-US" sz="1600" b="1" dirty="0" smtClean="0">
                <a:solidFill>
                  <a:schemeClr val="tx1"/>
                </a:solidFill>
              </a:rPr>
              <a:t>Norton Internet Security (NIS) – Anti-Virus + Firewall with Parental Controls</a:t>
            </a:r>
          </a:p>
          <a:p>
            <a:pPr marL="346075" indent="-234950">
              <a:spcAft>
                <a:spcPts val="1200"/>
              </a:spcAft>
              <a:buFont typeface="Arial" pitchFamily="34" charset="0"/>
              <a:buChar char="•"/>
            </a:pPr>
            <a:r>
              <a:rPr lang="en-US" sz="1600" b="1" dirty="0" smtClean="0">
                <a:solidFill>
                  <a:schemeClr val="tx1"/>
                </a:solidFill>
              </a:rPr>
              <a:t>McAfee Security Suite – Anti-Virus (AV) + Firewall with Parental Controls</a:t>
            </a:r>
          </a:p>
          <a:p>
            <a:pPr marL="346075" indent="-234950">
              <a:spcAft>
                <a:spcPts val="1200"/>
              </a:spcAft>
              <a:buFont typeface="Arial" pitchFamily="34" charset="0"/>
              <a:buChar char="•"/>
            </a:pPr>
            <a:r>
              <a:rPr lang="en-US" sz="1600" b="1" dirty="0" smtClean="0">
                <a:solidFill>
                  <a:schemeClr val="tx1"/>
                </a:solidFill>
              </a:rPr>
              <a:t>CA Internet security suite – Anti-Virus + Firewall with Parental Controls</a:t>
            </a:r>
          </a:p>
          <a:p>
            <a:pPr marL="346075" indent="-234950">
              <a:spcAft>
                <a:spcPts val="1200"/>
              </a:spcAft>
              <a:buFont typeface="Arial" pitchFamily="34" charset="0"/>
              <a:buChar char="•"/>
            </a:pPr>
            <a:r>
              <a:rPr lang="en-US" sz="1600" b="1" dirty="0" err="1" smtClean="0">
                <a:solidFill>
                  <a:schemeClr val="tx1"/>
                </a:solidFill>
              </a:rPr>
              <a:t>SpectorSoft</a:t>
            </a:r>
            <a:r>
              <a:rPr lang="en-US" sz="1600" b="1" dirty="0" smtClean="0">
                <a:solidFill>
                  <a:schemeClr val="tx1"/>
                </a:solidFill>
              </a:rPr>
              <a:t> (</a:t>
            </a:r>
            <a:r>
              <a:rPr lang="en-US" sz="1600" b="1" dirty="0" smtClean="0">
                <a:solidFill>
                  <a:schemeClr val="tx1"/>
                </a:solidFill>
                <a:hlinkClick r:id="rId7" tooltip="www.spectorsoft.com"/>
              </a:rPr>
              <a:t>www.spectorsoft.com</a:t>
            </a:r>
            <a:r>
              <a:rPr lang="en-US" sz="1600" b="1" dirty="0" smtClean="0">
                <a:solidFill>
                  <a:schemeClr val="tx1"/>
                </a:solidFill>
              </a:rPr>
              <a:t>) – monitoring of PC – Key logger included</a:t>
            </a:r>
          </a:p>
          <a:p>
            <a:pPr marL="346075" indent="-234950">
              <a:spcAft>
                <a:spcPts val="1200"/>
              </a:spcAft>
              <a:buFont typeface="Arial" pitchFamily="34" charset="0"/>
              <a:buChar char="•"/>
            </a:pPr>
            <a:r>
              <a:rPr lang="en-US" sz="1600" b="1" i="1" dirty="0" smtClean="0"/>
              <a:t>Google search “internet monitoring software”</a:t>
            </a:r>
            <a:r>
              <a:rPr lang="ar-LB" sz="1600" b="1" i="1" dirty="0" smtClean="0">
                <a:solidFill>
                  <a:schemeClr val="tx1"/>
                </a:solidFill>
              </a:rPr>
              <a:t> </a:t>
            </a:r>
            <a:endParaRPr lang="en-US" sz="1600" b="1" i="1" dirty="0" smtClean="0">
              <a:solidFill>
                <a:schemeClr val="tx1"/>
              </a:solidFill>
            </a:endParaRPr>
          </a:p>
          <a:p>
            <a:pPr marL="346075" indent="-234950">
              <a:spcAft>
                <a:spcPts val="1200"/>
              </a:spcAft>
              <a:buFont typeface="Arial" pitchFamily="34" charset="0"/>
              <a:buChar char="•"/>
            </a:pPr>
            <a:r>
              <a:rPr lang="en-US" sz="1600" b="1" i="1" dirty="0" err="1" smtClean="0"/>
              <a:t>Facebook</a:t>
            </a:r>
            <a:r>
              <a:rPr lang="en-US" sz="1600" b="1" i="1" dirty="0" smtClean="0"/>
              <a:t> video tips to secure the account settings </a:t>
            </a:r>
            <a:r>
              <a:rPr lang="en-US" sz="1600" u="sng" dirty="0" smtClean="0">
                <a:hlinkClick r:id="rId8"/>
              </a:rPr>
              <a:t>http://www.wiredsafety.org/fbprivacy/index.htm</a:t>
            </a:r>
            <a:endParaRPr lang="en-US" sz="1600" dirty="0" smtClean="0"/>
          </a:p>
        </p:txBody>
      </p:sp>
      <p:sp>
        <p:nvSpPr>
          <p:cNvPr id="4" name="Rectangle 3"/>
          <p:cNvSpPr/>
          <p:nvPr/>
        </p:nvSpPr>
        <p:spPr>
          <a:xfrm>
            <a:off x="27645" y="0"/>
            <a:ext cx="8576803" cy="830997"/>
          </a:xfrm>
          <a:prstGeom prst="rect">
            <a:avLst/>
          </a:prstGeom>
        </p:spPr>
        <p:txBody>
          <a:bodyPr wrap="square">
            <a:spAutoFit/>
          </a:bodyPr>
          <a:lstStyle/>
          <a:p>
            <a:r>
              <a:rPr lang="fr-FR" sz="2400" dirty="0" smtClean="0">
                <a:solidFill>
                  <a:schemeClr val="bg1"/>
                </a:solidFill>
              </a:rPr>
              <a:t>Certains outils utilisés pour protéger les enfants et surveiller leurs activités tout en utilisant l'Internet</a:t>
            </a:r>
            <a:endParaRPr lang="fr-FR" sz="2400" dirty="0">
              <a:solidFill>
                <a:schemeClr val="bg1"/>
              </a:solidFill>
            </a:endParaRPr>
          </a:p>
        </p:txBody>
      </p:sp>
      <p:sp>
        <p:nvSpPr>
          <p:cNvPr id="6" name="Flowchart: Alternate Process 5"/>
          <p:cNvSpPr/>
          <p:nvPr/>
        </p:nvSpPr>
        <p:spPr bwMode="auto">
          <a:xfrm>
            <a:off x="71438" y="980728"/>
            <a:ext cx="8605017" cy="70013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r>
              <a:rPr lang="fr-FR" sz="1600" dirty="0" smtClean="0">
                <a:solidFill>
                  <a:schemeClr val="bg1"/>
                </a:solidFill>
              </a:rPr>
              <a:t>Certaines informations non-</a:t>
            </a:r>
            <a:r>
              <a:rPr lang="fr-FR" sz="1600" dirty="0" err="1" smtClean="0">
                <a:solidFill>
                  <a:schemeClr val="bg1"/>
                </a:solidFill>
              </a:rPr>
              <a:t>desirées</a:t>
            </a:r>
            <a:r>
              <a:rPr lang="fr-FR" sz="1600" dirty="0" smtClean="0">
                <a:solidFill>
                  <a:schemeClr val="bg1"/>
                </a:solidFill>
              </a:rPr>
              <a:t> ne peuvent être empêchées que par la prise de précautions nécessaires</a:t>
            </a:r>
            <a:r>
              <a:rPr lang="fr-FR" sz="1600" dirty="0" smtClean="0"/>
              <a:t>:</a:t>
            </a:r>
            <a:endParaRPr lang="fr-F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p>
            <a:pPr>
              <a:defRPr/>
            </a:pPr>
            <a:fld id="{ED409B4C-DA1D-4418-B40A-8B361D4CCCCC}" type="slidenum">
              <a:rPr lang="en-US" smtClean="0"/>
              <a:pPr>
                <a:defRPr/>
              </a:pPr>
              <a:t>13</a:t>
            </a:fld>
            <a:endParaRPr lang="en-US" dirty="0"/>
          </a:p>
        </p:txBody>
      </p:sp>
      <p:sp>
        <p:nvSpPr>
          <p:cNvPr id="3074" name="Date Placeholder 3"/>
          <p:cNvSpPr>
            <a:spLocks noGrp="1"/>
          </p:cNvSpPr>
          <p:nvPr>
            <p:ph type="dt" sz="quarter" idx="4294967295"/>
          </p:nvPr>
        </p:nvSpPr>
        <p:spPr>
          <a:xfrm>
            <a:off x="0" y="6248400"/>
            <a:ext cx="1905000" cy="457200"/>
          </a:xfrm>
          <a:noFill/>
        </p:spPr>
        <p:txBody>
          <a:bodyPr/>
          <a:lstStyle/>
          <a:p>
            <a:r>
              <a:rPr lang="en-US" dirty="0" smtClean="0"/>
              <a:t>  1/20</a:t>
            </a:r>
            <a:endParaRPr lang="en-US" dirty="0"/>
          </a:p>
        </p:txBody>
      </p:sp>
      <p:pic>
        <p:nvPicPr>
          <p:cNvPr id="3075" name="Picture 26"/>
          <p:cNvPicPr>
            <a:picLocks noChangeAspect="1" noChangeArrowheads="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7" name="Rectangle 5"/>
          <p:cNvSpPr>
            <a:spLocks noChangeArrowheads="1"/>
          </p:cNvSpPr>
          <p:nvPr/>
        </p:nvSpPr>
        <p:spPr bwMode="auto">
          <a:xfrm>
            <a:off x="1899138" y="6477000"/>
            <a:ext cx="562708" cy="304800"/>
          </a:xfrm>
          <a:prstGeom prst="rect">
            <a:avLst/>
          </a:prstGeom>
          <a:noFill/>
          <a:ln w="9525">
            <a:noFill/>
            <a:miter lim="800000"/>
            <a:headEnd/>
            <a:tailEnd/>
          </a:ln>
        </p:spPr>
        <p:txBody>
          <a:bodyPr anchor="ctr"/>
          <a:lstStyle/>
          <a:p>
            <a:pPr algn="ctr" eaLnBrk="1" hangingPunct="1"/>
            <a:endParaRPr lang="en-US" sz="4400" dirty="0">
              <a:solidFill>
                <a:schemeClr val="tx2"/>
              </a:solidFill>
            </a:endParaRPr>
          </a:p>
        </p:txBody>
      </p:sp>
      <p:sp>
        <p:nvSpPr>
          <p:cNvPr id="3085" name="Rectangle 29"/>
          <p:cNvSpPr>
            <a:spLocks noChangeArrowheads="1"/>
          </p:cNvSpPr>
          <p:nvPr/>
        </p:nvSpPr>
        <p:spPr bwMode="auto">
          <a:xfrm>
            <a:off x="281355" y="6477000"/>
            <a:ext cx="1406769" cy="304800"/>
          </a:xfrm>
          <a:prstGeom prst="rect">
            <a:avLst/>
          </a:prstGeom>
          <a:noFill/>
          <a:ln w="9525">
            <a:noFill/>
            <a:miter lim="800000"/>
            <a:headEnd/>
            <a:tailEnd/>
          </a:ln>
        </p:spPr>
        <p:txBody>
          <a:bodyPr anchor="ctr"/>
          <a:lstStyle/>
          <a:p>
            <a:pPr eaLnBrk="1" hangingPunct="1"/>
            <a:r>
              <a:rPr lang="en-US" sz="1200" i="1" dirty="0" smtClean="0">
                <a:solidFill>
                  <a:schemeClr val="bg1"/>
                </a:solidFill>
              </a:rPr>
              <a:t> </a:t>
            </a:r>
            <a:endParaRPr lang="en-US" sz="4400" dirty="0">
              <a:solidFill>
                <a:schemeClr val="tx2"/>
              </a:solidFill>
            </a:endParaRPr>
          </a:p>
        </p:txBody>
      </p:sp>
      <p:sp>
        <p:nvSpPr>
          <p:cNvPr id="9" name="TextBox 8"/>
          <p:cNvSpPr txBox="1"/>
          <p:nvPr/>
        </p:nvSpPr>
        <p:spPr>
          <a:xfrm>
            <a:off x="351692" y="1562993"/>
            <a:ext cx="7877908" cy="3416320"/>
          </a:xfrm>
          <a:prstGeom prst="rect">
            <a:avLst/>
          </a:prstGeom>
          <a:noFill/>
        </p:spPr>
        <p:txBody>
          <a:bodyPr wrap="square" rtlCol="0">
            <a:spAutoFit/>
          </a:bodyPr>
          <a:lstStyle/>
          <a:p>
            <a:pPr lvl="1" algn="ctr"/>
            <a:endParaRPr lang="en-US" sz="7200" dirty="0" smtClean="0"/>
          </a:p>
          <a:p>
            <a:pPr lvl="1" algn="ctr"/>
            <a:r>
              <a:rPr lang="en-US" sz="7200" dirty="0" smtClean="0"/>
              <a:t>MERCI</a:t>
            </a:r>
          </a:p>
          <a:p>
            <a:pPr lvl="2" algn="ctr"/>
            <a:endParaRPr lang="en-US" sz="7200" dirty="0" smtClean="0"/>
          </a:p>
        </p:txBody>
      </p:sp>
      <p:pic>
        <p:nvPicPr>
          <p:cNvPr id="10" name="Picture 9" descr="http://www.abc.net.au/reslib/200809/r291993_1250087.jpg"/>
          <p:cNvPicPr>
            <a:picLocks noChangeAspect="1" noChangeArrowheads="1"/>
          </p:cNvPicPr>
          <p:nvPr/>
        </p:nvPicPr>
        <p:blipFill>
          <a:blip r:embed="rId4" cstate="print"/>
          <a:srcRect/>
          <a:stretch>
            <a:fillRect/>
          </a:stretch>
        </p:blipFill>
        <p:spPr bwMode="auto">
          <a:xfrm>
            <a:off x="3563888" y="3789042"/>
            <a:ext cx="2009775" cy="132397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3000" fill="hold"/>
                                        <p:tgtEl>
                                          <p:spTgt spid="9"/>
                                        </p:tgtEl>
                                        <p:attrNameLst>
                                          <p:attrName>ppt_w</p:attrName>
                                        </p:attrNameLst>
                                      </p:cBhvr>
                                      <p:tavLst>
                                        <p:tav tm="0">
                                          <p:val>
                                            <p:strVal val="#ppt_w*0.05"/>
                                          </p:val>
                                        </p:tav>
                                        <p:tav tm="100000">
                                          <p:val>
                                            <p:strVal val="#ppt_w"/>
                                          </p:val>
                                        </p:tav>
                                      </p:tavLst>
                                    </p:anim>
                                    <p:anim calcmode="lin" valueType="num">
                                      <p:cBhvr>
                                        <p:cTn id="8" dur="3000" fill="hold"/>
                                        <p:tgtEl>
                                          <p:spTgt spid="9"/>
                                        </p:tgtEl>
                                        <p:attrNameLst>
                                          <p:attrName>ppt_h</p:attrName>
                                        </p:attrNameLst>
                                      </p:cBhvr>
                                      <p:tavLst>
                                        <p:tav tm="0">
                                          <p:val>
                                            <p:strVal val="#ppt_h"/>
                                          </p:val>
                                        </p:tav>
                                        <p:tav tm="100000">
                                          <p:val>
                                            <p:strVal val="#ppt_h"/>
                                          </p:val>
                                        </p:tav>
                                      </p:tavLst>
                                    </p:anim>
                                    <p:anim calcmode="lin" valueType="num">
                                      <p:cBhvr>
                                        <p:cTn id="9" dur="3000" fill="hold"/>
                                        <p:tgtEl>
                                          <p:spTgt spid="9"/>
                                        </p:tgtEl>
                                        <p:attrNameLst>
                                          <p:attrName>ppt_x</p:attrName>
                                        </p:attrNameLst>
                                      </p:cBhvr>
                                      <p:tavLst>
                                        <p:tav tm="0">
                                          <p:val>
                                            <p:strVal val="#ppt_x-.2"/>
                                          </p:val>
                                        </p:tav>
                                        <p:tav tm="100000">
                                          <p:val>
                                            <p:strVal val="#ppt_x"/>
                                          </p:val>
                                        </p:tav>
                                      </p:tavLst>
                                    </p:anim>
                                    <p:anim calcmode="lin" valueType="num">
                                      <p:cBhvr>
                                        <p:cTn id="10" dur="3000" fill="hold"/>
                                        <p:tgtEl>
                                          <p:spTgt spid="9"/>
                                        </p:tgtEl>
                                        <p:attrNameLst>
                                          <p:attrName>ppt_y</p:attrName>
                                        </p:attrNameLst>
                                      </p:cBhvr>
                                      <p:tavLst>
                                        <p:tav tm="0">
                                          <p:val>
                                            <p:strVal val="#ppt_y"/>
                                          </p:val>
                                        </p:tav>
                                        <p:tav tm="100000">
                                          <p:val>
                                            <p:strVal val="#ppt_y"/>
                                          </p:val>
                                        </p:tav>
                                      </p:tavLst>
                                    </p:anim>
                                    <p:animEffect transition="in" filter="fade">
                                      <p:cBhvr>
                                        <p:cTn id="11" dur="3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pic>
        <p:nvPicPr>
          <p:cNvPr id="30" name="Picture 29" descr="pic2.jpg"/>
          <p:cNvPicPr>
            <a:picLocks noChangeAspect="1"/>
          </p:cNvPicPr>
          <p:nvPr/>
        </p:nvPicPr>
        <p:blipFill>
          <a:blip r:embed="rId4" cstate="print"/>
          <a:stretch>
            <a:fillRect/>
          </a:stretch>
        </p:blipFill>
        <p:spPr>
          <a:xfrm>
            <a:off x="7233649" y="4786322"/>
            <a:ext cx="1767507" cy="1857388"/>
          </a:xfrm>
          <a:prstGeom prst="rect">
            <a:avLst/>
          </a:prstGeom>
        </p:spPr>
      </p:pic>
      <p:pic>
        <p:nvPicPr>
          <p:cNvPr id="29" name="Picture 28" descr="pic1.jpg"/>
          <p:cNvPicPr>
            <a:picLocks noChangeAspect="1"/>
          </p:cNvPicPr>
          <p:nvPr/>
        </p:nvPicPr>
        <p:blipFill>
          <a:blip r:embed="rId5" cstate="print"/>
          <a:stretch>
            <a:fillRect/>
          </a:stretch>
        </p:blipFill>
        <p:spPr>
          <a:xfrm>
            <a:off x="76399" y="5000636"/>
            <a:ext cx="1423768" cy="1428760"/>
          </a:xfrm>
          <a:prstGeom prst="rect">
            <a:avLst/>
          </a:prstGeom>
        </p:spPr>
      </p:pic>
      <p:pic>
        <p:nvPicPr>
          <p:cNvPr id="34" name="Picture 33" descr="pic4.jpg"/>
          <p:cNvPicPr>
            <a:picLocks noChangeAspect="1"/>
          </p:cNvPicPr>
          <p:nvPr/>
        </p:nvPicPr>
        <p:blipFill>
          <a:blip r:embed="rId6" cstate="print"/>
          <a:stretch>
            <a:fillRect/>
          </a:stretch>
        </p:blipFill>
        <p:spPr>
          <a:xfrm>
            <a:off x="58392" y="1357298"/>
            <a:ext cx="1513212" cy="1714512"/>
          </a:xfrm>
          <a:prstGeom prst="rect">
            <a:avLst/>
          </a:prstGeom>
        </p:spPr>
      </p:pic>
      <p:pic>
        <p:nvPicPr>
          <p:cNvPr id="31" name="Picture 30" descr="pic3.jpg"/>
          <p:cNvPicPr>
            <a:picLocks noChangeAspect="1"/>
          </p:cNvPicPr>
          <p:nvPr/>
        </p:nvPicPr>
        <p:blipFill>
          <a:blip r:embed="rId7" cstate="print"/>
          <a:stretch>
            <a:fillRect/>
          </a:stretch>
        </p:blipFill>
        <p:spPr>
          <a:xfrm>
            <a:off x="7322788" y="1141414"/>
            <a:ext cx="1821213" cy="1858958"/>
          </a:xfrm>
          <a:prstGeom prst="rect">
            <a:avLst/>
          </a:prstGeom>
        </p:spPr>
      </p:pic>
      <p:sp>
        <p:nvSpPr>
          <p:cNvPr id="6" name="Text Box 28"/>
          <p:cNvSpPr txBox="1">
            <a:spLocks noChangeArrowheads="1"/>
          </p:cNvSpPr>
          <p:nvPr/>
        </p:nvSpPr>
        <p:spPr bwMode="auto">
          <a:xfrm>
            <a:off x="214282" y="1419244"/>
            <a:ext cx="8534400" cy="4724400"/>
          </a:xfrm>
          <a:prstGeom prst="rect">
            <a:avLst/>
          </a:prstGeom>
          <a:noFill/>
          <a:ln>
            <a:noFill/>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pPr marL="342900" indent="-285750" fontAlgn="auto">
              <a:spcBef>
                <a:spcPct val="50000"/>
              </a:spcBef>
              <a:spcAft>
                <a:spcPts val="0"/>
              </a:spcAft>
              <a:buClr>
                <a:srgbClr val="75689F"/>
              </a:buClr>
              <a:defRPr/>
            </a:pPr>
            <a:r>
              <a:rPr lang="en-US" sz="2800" dirty="0">
                <a:cs typeface="Arial" pitchFamily="34" charset="0"/>
              </a:rPr>
              <a:t>   		</a:t>
            </a:r>
          </a:p>
          <a:p>
            <a:pPr marL="342900" indent="-285750" fontAlgn="auto">
              <a:spcBef>
                <a:spcPct val="50000"/>
              </a:spcBef>
              <a:spcAft>
                <a:spcPts val="0"/>
              </a:spcAft>
              <a:buClr>
                <a:srgbClr val="75689F"/>
              </a:buClr>
              <a:defRPr/>
            </a:pPr>
            <a:r>
              <a:rPr lang="en-US" sz="2800" dirty="0">
                <a:cs typeface="Arial" pitchFamily="34" charset="0"/>
              </a:rPr>
              <a:t>		</a:t>
            </a:r>
            <a:endParaRPr lang="en-US" sz="2400" dirty="0">
              <a:cs typeface="Arial" pitchFamily="34" charset="0"/>
            </a:endParaRPr>
          </a:p>
        </p:txBody>
      </p:sp>
      <p:sp>
        <p:nvSpPr>
          <p:cNvPr id="7" name="Flowchart: Or 6"/>
          <p:cNvSpPr/>
          <p:nvPr/>
        </p:nvSpPr>
        <p:spPr>
          <a:xfrm>
            <a:off x="2957482" y="2638444"/>
            <a:ext cx="2743200" cy="2590800"/>
          </a:xfrm>
          <a:prstGeom prst="flowChartOr">
            <a:avLst/>
          </a:prstGeom>
          <a:noFill/>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US"/>
          </a:p>
        </p:txBody>
      </p:sp>
      <p:sp>
        <p:nvSpPr>
          <p:cNvPr id="8" name="Curved Down Arrow 7"/>
          <p:cNvSpPr/>
          <p:nvPr/>
        </p:nvSpPr>
        <p:spPr>
          <a:xfrm>
            <a:off x="2957482" y="2643182"/>
            <a:ext cx="3048000" cy="1295400"/>
          </a:xfrm>
          <a:prstGeom prst="curvedDownArrow">
            <a:avLst/>
          </a:prstGeom>
        </p:spPr>
        <p:style>
          <a:lnRef idx="2">
            <a:schemeClr val="accent4"/>
          </a:lnRef>
          <a:fillRef idx="1">
            <a:schemeClr val="lt1"/>
          </a:fillRef>
          <a:effectRef idx="0">
            <a:schemeClr val="accent4"/>
          </a:effectRef>
          <a:fontRef idx="minor">
            <a:schemeClr val="dk1"/>
          </a:fontRef>
        </p:style>
        <p:txBody>
          <a:bodyPr anchor="ctr"/>
          <a:lstStyle/>
          <a:p>
            <a:pPr algn="ctr" fontAlgn="auto">
              <a:spcBef>
                <a:spcPts val="0"/>
              </a:spcBef>
              <a:spcAft>
                <a:spcPts val="0"/>
              </a:spcAft>
              <a:defRPr/>
            </a:pPr>
            <a:endParaRPr lang="en-US">
              <a:solidFill>
                <a:schemeClr val="tx1"/>
              </a:solidFill>
            </a:endParaRPr>
          </a:p>
        </p:txBody>
      </p:sp>
      <p:sp>
        <p:nvSpPr>
          <p:cNvPr id="9" name="Curved Up Arrow 8"/>
          <p:cNvSpPr/>
          <p:nvPr/>
        </p:nvSpPr>
        <p:spPr>
          <a:xfrm flipH="1">
            <a:off x="2805082" y="3933844"/>
            <a:ext cx="3124200" cy="1295400"/>
          </a:xfrm>
          <a:prstGeom prst="curvedUpArrow">
            <a:avLst>
              <a:gd name="adj1" fmla="val 18929"/>
              <a:gd name="adj2" fmla="val 50000"/>
              <a:gd name="adj3" fmla="val 20908"/>
            </a:avLst>
          </a:prstGeom>
        </p:spPr>
        <p:style>
          <a:lnRef idx="3">
            <a:schemeClr val="lt1"/>
          </a:lnRef>
          <a:fillRef idx="1">
            <a:schemeClr val="accent4"/>
          </a:fillRef>
          <a:effectRef idx="1">
            <a:schemeClr val="accent4"/>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1" name="Rounded Rectangle 10"/>
          <p:cNvSpPr/>
          <p:nvPr/>
        </p:nvSpPr>
        <p:spPr>
          <a:xfrm>
            <a:off x="3686180" y="1571644"/>
            <a:ext cx="1600200" cy="8382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La fraude en ligne</a:t>
            </a:r>
            <a:endParaRPr lang="fr-FR" dirty="0"/>
          </a:p>
        </p:txBody>
      </p:sp>
      <p:sp>
        <p:nvSpPr>
          <p:cNvPr id="12" name="Rounded Rectangle 11"/>
          <p:cNvSpPr/>
          <p:nvPr/>
        </p:nvSpPr>
        <p:spPr>
          <a:xfrm>
            <a:off x="5786447" y="1772816"/>
            <a:ext cx="1643074" cy="864096"/>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La pornographie juvénile</a:t>
            </a:r>
            <a:endParaRPr lang="fr-FR" dirty="0"/>
          </a:p>
        </p:txBody>
      </p:sp>
      <p:sp>
        <p:nvSpPr>
          <p:cNvPr id="13" name="Rounded Rectangle 12"/>
          <p:cNvSpPr/>
          <p:nvPr/>
        </p:nvSpPr>
        <p:spPr>
          <a:xfrm>
            <a:off x="1371600" y="1484784"/>
            <a:ext cx="1985954" cy="1377466"/>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Films et sites qui affectent l'éthique et la personnalité</a:t>
            </a:r>
            <a:endParaRPr lang="fr-FR" dirty="0"/>
          </a:p>
        </p:txBody>
      </p:sp>
      <p:sp>
        <p:nvSpPr>
          <p:cNvPr id="14" name="Rounded Rectangle 13"/>
          <p:cNvSpPr/>
          <p:nvPr/>
        </p:nvSpPr>
        <p:spPr>
          <a:xfrm>
            <a:off x="6143636" y="407194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les jeux illégaux</a:t>
            </a:r>
            <a:endParaRPr lang="fr-FR" dirty="0"/>
          </a:p>
        </p:txBody>
      </p:sp>
      <p:sp>
        <p:nvSpPr>
          <p:cNvPr id="15" name="Rounded Rectangle 14"/>
          <p:cNvSpPr/>
          <p:nvPr/>
        </p:nvSpPr>
        <p:spPr>
          <a:xfrm>
            <a:off x="6143636" y="300037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La violence</a:t>
            </a:r>
            <a:endParaRPr lang="en-US" dirty="0"/>
          </a:p>
        </p:txBody>
      </p:sp>
      <p:sp>
        <p:nvSpPr>
          <p:cNvPr id="17" name="Rounded Rectangle 16"/>
          <p:cNvSpPr/>
          <p:nvPr/>
        </p:nvSpPr>
        <p:spPr>
          <a:xfrm>
            <a:off x="5500694" y="5143512"/>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fontAlgn="auto">
              <a:spcBef>
                <a:spcPts val="0"/>
              </a:spcBef>
              <a:spcAft>
                <a:spcPts val="0"/>
              </a:spcAft>
              <a:defRPr/>
            </a:pPr>
            <a:r>
              <a:rPr lang="en-US" dirty="0" smtClean="0"/>
              <a:t>Le </a:t>
            </a:r>
            <a:r>
              <a:rPr lang="en-US" dirty="0" err="1" smtClean="0"/>
              <a:t>racisme</a:t>
            </a:r>
            <a:endParaRPr lang="en-US" dirty="0"/>
          </a:p>
        </p:txBody>
      </p:sp>
      <p:sp>
        <p:nvSpPr>
          <p:cNvPr id="18" name="Rounded Rectangle 17"/>
          <p:cNvSpPr/>
          <p:nvPr/>
        </p:nvSpPr>
        <p:spPr>
          <a:xfrm>
            <a:off x="571472" y="3286124"/>
            <a:ext cx="1843086"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r>
              <a:rPr lang="fr-FR" dirty="0" smtClean="0"/>
              <a:t>Online Gaming et toxicomanies</a:t>
            </a:r>
            <a:endParaRPr lang="fr-FR" dirty="0"/>
          </a:p>
        </p:txBody>
      </p:sp>
      <p:sp>
        <p:nvSpPr>
          <p:cNvPr id="19" name="Rounded Rectangle 18"/>
          <p:cNvSpPr/>
          <p:nvPr/>
        </p:nvSpPr>
        <p:spPr>
          <a:xfrm>
            <a:off x="595282" y="4314844"/>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Les insultes</a:t>
            </a:r>
            <a:endParaRPr lang="fr-FR" dirty="0"/>
          </a:p>
        </p:txBody>
      </p:sp>
      <p:sp>
        <p:nvSpPr>
          <p:cNvPr id="20" name="Rounded Rectangle 19"/>
          <p:cNvSpPr/>
          <p:nvPr/>
        </p:nvSpPr>
        <p:spPr>
          <a:xfrm>
            <a:off x="1428728" y="5214950"/>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Le vol d'identité</a:t>
            </a:r>
            <a:endParaRPr lang="fr-FR" dirty="0"/>
          </a:p>
        </p:txBody>
      </p:sp>
      <p:sp>
        <p:nvSpPr>
          <p:cNvPr id="21" name="Rounded Rectangle 20"/>
          <p:cNvSpPr/>
          <p:nvPr/>
        </p:nvSpPr>
        <p:spPr>
          <a:xfrm>
            <a:off x="3571868" y="5457844"/>
            <a:ext cx="1600200" cy="609600"/>
          </a:xfrm>
          <a:prstGeom prst="roundRect">
            <a:avLst/>
          </a:prstGeom>
        </p:spPr>
        <p:style>
          <a:lnRef idx="1">
            <a:schemeClr val="dk1"/>
          </a:lnRef>
          <a:fillRef idx="2">
            <a:schemeClr val="dk1"/>
          </a:fillRef>
          <a:effectRef idx="1">
            <a:schemeClr val="dk1"/>
          </a:effectRef>
          <a:fontRef idx="minor">
            <a:schemeClr val="dk1"/>
          </a:fontRef>
        </p:style>
        <p:txBody>
          <a:bodyPr anchor="ctr"/>
          <a:lstStyle/>
          <a:p>
            <a:pPr algn="ctr"/>
            <a:r>
              <a:rPr lang="fr-FR" dirty="0" smtClean="0"/>
              <a:t>Cyber​​-intimidation</a:t>
            </a:r>
            <a:endParaRPr lang="fr-FR" dirty="0"/>
          </a:p>
        </p:txBody>
      </p:sp>
      <p:sp>
        <p:nvSpPr>
          <p:cNvPr id="24" name="Flowchart: Alternate Process 23"/>
          <p:cNvSpPr/>
          <p:nvPr/>
        </p:nvSpPr>
        <p:spPr bwMode="auto">
          <a:xfrm>
            <a:off x="71439" y="928670"/>
            <a:ext cx="6929454" cy="38100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rtl="1">
              <a:defRPr/>
            </a:pPr>
            <a:r>
              <a:rPr lang="fr-FR" sz="2400" dirty="0" smtClean="0">
                <a:solidFill>
                  <a:schemeClr val="bg1"/>
                </a:solidFill>
              </a:rPr>
              <a:t>Identification des menaces</a:t>
            </a:r>
            <a:r>
              <a:rPr lang="en-US" sz="2400" b="1" dirty="0" smtClean="0">
                <a:solidFill>
                  <a:schemeClr val="bg1"/>
                </a:solidFill>
                <a:latin typeface="+mj-lt"/>
              </a:rPr>
              <a:t> </a:t>
            </a:r>
            <a:r>
              <a:rPr lang="en-US" sz="2000" b="1" dirty="0" smtClean="0">
                <a:solidFill>
                  <a:schemeClr val="bg1"/>
                </a:solidFill>
                <a:latin typeface="+mj-lt"/>
              </a:rPr>
              <a:t>(ITU guide)</a:t>
            </a:r>
            <a:endParaRPr lang="en-US" sz="3200" b="1" dirty="0" smtClean="0">
              <a:solidFill>
                <a:schemeClr val="bg1"/>
              </a:solidFill>
              <a:latin typeface="+mj-lt"/>
            </a:endParaRPr>
          </a:p>
        </p:txBody>
      </p:sp>
      <p:pic>
        <p:nvPicPr>
          <p:cNvPr id="33" name="Picture 32" descr="pic6.jpg"/>
          <p:cNvPicPr>
            <a:picLocks noChangeAspect="1"/>
          </p:cNvPicPr>
          <p:nvPr/>
        </p:nvPicPr>
        <p:blipFill>
          <a:blip r:embed="rId8" cstate="print"/>
          <a:stretch>
            <a:fillRect/>
          </a:stretch>
        </p:blipFill>
        <p:spPr>
          <a:xfrm>
            <a:off x="3656559" y="3071810"/>
            <a:ext cx="1441671" cy="1785950"/>
          </a:xfrm>
          <a:prstGeom prst="rect">
            <a:avLst/>
          </a:prstGeom>
        </p:spPr>
      </p:pic>
      <p:sp>
        <p:nvSpPr>
          <p:cNvPr id="35" name="Rectangle 27"/>
          <p:cNvSpPr>
            <a:spLocks noChangeArrowheads="1"/>
          </p:cNvSpPr>
          <p:nvPr/>
        </p:nvSpPr>
        <p:spPr bwMode="auto">
          <a:xfrm>
            <a:off x="-32" y="-76200"/>
            <a:ext cx="7236328" cy="1143000"/>
          </a:xfrm>
          <a:prstGeom prst="rect">
            <a:avLst/>
          </a:prstGeom>
          <a:noFill/>
          <a:ln w="9525">
            <a:noFill/>
            <a:miter lim="800000"/>
            <a:headEnd/>
            <a:tailEnd/>
          </a:ln>
        </p:spPr>
        <p:txBody>
          <a:bodyPr anchor="ctr"/>
          <a:lstStyle/>
          <a:p>
            <a:r>
              <a:rPr lang="fr-FR" sz="4400" dirty="0" smtClean="0">
                <a:solidFill>
                  <a:schemeClr val="bg1"/>
                </a:solidFill>
              </a:rPr>
              <a:t>Les adolescents et les TIC</a:t>
            </a:r>
            <a:endParaRPr lang="fr-FR" sz="4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dissolve">
                                      <p:cBhvr>
                                        <p:cTn id="7" dur="1000"/>
                                        <p:tgtEl>
                                          <p:spTgt spid="33"/>
                                        </p:tgtEl>
                                      </p:cBhvr>
                                    </p:animEffect>
                                  </p:childTnLst>
                                </p:cTn>
                              </p:par>
                            </p:childTnLst>
                          </p:cTn>
                        </p:par>
                        <p:par>
                          <p:cTn id="8" fill="hold">
                            <p:stCondLst>
                              <p:cond delay="1000"/>
                            </p:stCondLst>
                            <p:childTnLst>
                              <p:par>
                                <p:cTn id="9" presetID="53"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Effect transition="in" filter="fade">
                                      <p:cBhvr>
                                        <p:cTn id="13" dur="1000"/>
                                        <p:tgtEl>
                                          <p:spTgt spid="7"/>
                                        </p:tgtEl>
                                      </p:cBhvr>
                                    </p:animEffect>
                                  </p:childTnLst>
                                </p:cTn>
                              </p:par>
                            </p:childTnLst>
                          </p:cTn>
                        </p:par>
                        <p:par>
                          <p:cTn id="14" fill="hold">
                            <p:stCondLst>
                              <p:cond delay="2000"/>
                            </p:stCondLst>
                            <p:childTnLst>
                              <p:par>
                                <p:cTn id="15" presetID="53" presetClass="entr" presetSubtype="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childTnLst>
                          </p:cTn>
                        </p:par>
                        <p:par>
                          <p:cTn id="20" fill="hold">
                            <p:stCondLst>
                              <p:cond delay="3000"/>
                            </p:stCondLst>
                            <p:childTnLst>
                              <p:par>
                                <p:cTn id="21" presetID="53" presetClass="entr" presetSubtype="0" fill="hold" grpId="0"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1000" fill="hold"/>
                                        <p:tgtEl>
                                          <p:spTgt spid="9"/>
                                        </p:tgtEl>
                                        <p:attrNameLst>
                                          <p:attrName>ppt_w</p:attrName>
                                        </p:attrNameLst>
                                      </p:cBhvr>
                                      <p:tavLst>
                                        <p:tav tm="0">
                                          <p:val>
                                            <p:fltVal val="0"/>
                                          </p:val>
                                        </p:tav>
                                        <p:tav tm="100000">
                                          <p:val>
                                            <p:strVal val="#ppt_w"/>
                                          </p:val>
                                        </p:tav>
                                      </p:tavLst>
                                    </p:anim>
                                    <p:anim calcmode="lin" valueType="num">
                                      <p:cBhvr>
                                        <p:cTn id="24" dur="1000" fill="hold"/>
                                        <p:tgtEl>
                                          <p:spTgt spid="9"/>
                                        </p:tgtEl>
                                        <p:attrNameLst>
                                          <p:attrName>ppt_h</p:attrName>
                                        </p:attrNameLst>
                                      </p:cBhvr>
                                      <p:tavLst>
                                        <p:tav tm="0">
                                          <p:val>
                                            <p:fltVal val="0"/>
                                          </p:val>
                                        </p:tav>
                                        <p:tav tm="100000">
                                          <p:val>
                                            <p:strVal val="#ppt_h"/>
                                          </p:val>
                                        </p:tav>
                                      </p:tavLst>
                                    </p:anim>
                                    <p:animEffect transition="in" filter="fade">
                                      <p:cBhvr>
                                        <p:cTn id="25" dur="1000"/>
                                        <p:tgtEl>
                                          <p:spTgt spid="9"/>
                                        </p:tgtEl>
                                      </p:cBhvr>
                                    </p:animEffect>
                                  </p:childTnLst>
                                </p:cTn>
                              </p:par>
                            </p:childTnLst>
                          </p:cTn>
                        </p:par>
                        <p:par>
                          <p:cTn id="26" fill="hold">
                            <p:stCondLst>
                              <p:cond delay="4000"/>
                            </p:stCondLst>
                            <p:childTnLst>
                              <p:par>
                                <p:cTn id="27" presetID="9" presetClass="entr" presetSubtype="0" fill="hold" nodeType="afterEffect">
                                  <p:stCondLst>
                                    <p:cond delay="0"/>
                                  </p:stCondLst>
                                  <p:childTnLst>
                                    <p:set>
                                      <p:cBhvr>
                                        <p:cTn id="28" dur="1" fill="hold">
                                          <p:stCondLst>
                                            <p:cond delay="0"/>
                                          </p:stCondLst>
                                        </p:cTn>
                                        <p:tgtEl>
                                          <p:spTgt spid="34"/>
                                        </p:tgtEl>
                                        <p:attrNameLst>
                                          <p:attrName>style.visibility</p:attrName>
                                        </p:attrNameLst>
                                      </p:cBhvr>
                                      <p:to>
                                        <p:strVal val="visible"/>
                                      </p:to>
                                    </p:set>
                                    <p:animEffect transition="in" filter="dissolve">
                                      <p:cBhvr>
                                        <p:cTn id="29" dur="1000"/>
                                        <p:tgtEl>
                                          <p:spTgt spid="34"/>
                                        </p:tgtEl>
                                      </p:cBhvr>
                                    </p:animEffect>
                                  </p:childTnLst>
                                </p:cTn>
                              </p:par>
                            </p:childTnLst>
                          </p:cTn>
                        </p:par>
                        <p:par>
                          <p:cTn id="30" fill="hold">
                            <p:stCondLst>
                              <p:cond delay="5000"/>
                            </p:stCondLst>
                            <p:childTnLst>
                              <p:par>
                                <p:cTn id="31" presetID="29" presetClass="entr" presetSubtype="0" fill="hold" grpId="0" nodeType="after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p:cTn id="33" dur="1000" fill="hold"/>
                                        <p:tgtEl>
                                          <p:spTgt spid="13"/>
                                        </p:tgtEl>
                                        <p:attrNameLst>
                                          <p:attrName>ppt_x</p:attrName>
                                        </p:attrNameLst>
                                      </p:cBhvr>
                                      <p:tavLst>
                                        <p:tav tm="0">
                                          <p:val>
                                            <p:strVal val="#ppt_x-.2"/>
                                          </p:val>
                                        </p:tav>
                                        <p:tav tm="100000">
                                          <p:val>
                                            <p:strVal val="#ppt_x"/>
                                          </p:val>
                                        </p:tav>
                                      </p:tavLst>
                                    </p:anim>
                                    <p:anim calcmode="lin" valueType="num">
                                      <p:cBhvr>
                                        <p:cTn id="34"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3"/>
                                        </p:tgtEl>
                                      </p:cBhvr>
                                    </p:animEffect>
                                  </p:childTnLst>
                                </p:cTn>
                              </p:par>
                              <p:par>
                                <p:cTn id="36" presetID="29" presetClass="entr" presetSubtype="0" fill="hold" nodeType="withEffect">
                                  <p:stCondLst>
                                    <p:cond delay="0"/>
                                  </p:stCondLst>
                                  <p:childTnLst>
                                    <p:set>
                                      <p:cBhvr>
                                        <p:cTn id="37" dur="1" fill="hold">
                                          <p:stCondLst>
                                            <p:cond delay="0"/>
                                          </p:stCondLst>
                                        </p:cTn>
                                        <p:tgtEl>
                                          <p:spTgt spid="18"/>
                                        </p:tgtEl>
                                        <p:attrNameLst>
                                          <p:attrName>style.visibility</p:attrName>
                                        </p:attrNameLst>
                                      </p:cBhvr>
                                      <p:to>
                                        <p:strVal val="visible"/>
                                      </p:to>
                                    </p:set>
                                    <p:anim calcmode="lin" valueType="num">
                                      <p:cBhvr>
                                        <p:cTn id="38" dur="1000" fill="hold"/>
                                        <p:tgtEl>
                                          <p:spTgt spid="18"/>
                                        </p:tgtEl>
                                        <p:attrNameLst>
                                          <p:attrName>ppt_x</p:attrName>
                                        </p:attrNameLst>
                                      </p:cBhvr>
                                      <p:tavLst>
                                        <p:tav tm="0">
                                          <p:val>
                                            <p:strVal val="#ppt_x-.2"/>
                                          </p:val>
                                        </p:tav>
                                        <p:tav tm="100000">
                                          <p:val>
                                            <p:strVal val="#ppt_x"/>
                                          </p:val>
                                        </p:tav>
                                      </p:tavLst>
                                    </p:anim>
                                    <p:anim calcmode="lin" valueType="num">
                                      <p:cBhvr>
                                        <p:cTn id="39" dur="1000" fill="hold"/>
                                        <p:tgtEl>
                                          <p:spTgt spid="18"/>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8"/>
                                        </p:tgtEl>
                                      </p:cBhvr>
                                    </p:animEffect>
                                  </p:childTnLst>
                                </p:cTn>
                              </p:par>
                            </p:childTnLst>
                          </p:cTn>
                        </p:par>
                        <p:par>
                          <p:cTn id="41" fill="hold">
                            <p:stCondLst>
                              <p:cond delay="6000"/>
                            </p:stCondLst>
                            <p:childTnLst>
                              <p:par>
                                <p:cTn id="42" presetID="9" presetClass="entr" presetSubtype="0" fill="hold" nodeType="after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dissolve">
                                      <p:cBhvr>
                                        <p:cTn id="44" dur="1000"/>
                                        <p:tgtEl>
                                          <p:spTgt spid="29"/>
                                        </p:tgtEl>
                                      </p:cBhvr>
                                    </p:animEffect>
                                  </p:childTnLst>
                                </p:cTn>
                              </p:par>
                            </p:childTnLst>
                          </p:cTn>
                        </p:par>
                        <p:par>
                          <p:cTn id="45" fill="hold">
                            <p:stCondLst>
                              <p:cond delay="7000"/>
                            </p:stCondLst>
                            <p:childTnLst>
                              <p:par>
                                <p:cTn id="46" presetID="29" presetClass="entr" presetSubtype="0" fill="hold" grpId="0" nodeType="afterEffect">
                                  <p:stCondLst>
                                    <p:cond delay="0"/>
                                  </p:stCondLst>
                                  <p:childTnLst>
                                    <p:set>
                                      <p:cBhvr>
                                        <p:cTn id="47" dur="1" fill="hold">
                                          <p:stCondLst>
                                            <p:cond delay="0"/>
                                          </p:stCondLst>
                                        </p:cTn>
                                        <p:tgtEl>
                                          <p:spTgt spid="19"/>
                                        </p:tgtEl>
                                        <p:attrNameLst>
                                          <p:attrName>style.visibility</p:attrName>
                                        </p:attrNameLst>
                                      </p:cBhvr>
                                      <p:to>
                                        <p:strVal val="visible"/>
                                      </p:to>
                                    </p:set>
                                    <p:anim calcmode="lin" valueType="num">
                                      <p:cBhvr>
                                        <p:cTn id="48" dur="1000" fill="hold"/>
                                        <p:tgtEl>
                                          <p:spTgt spid="19"/>
                                        </p:tgtEl>
                                        <p:attrNameLst>
                                          <p:attrName>ppt_x</p:attrName>
                                        </p:attrNameLst>
                                      </p:cBhvr>
                                      <p:tavLst>
                                        <p:tav tm="0">
                                          <p:val>
                                            <p:strVal val="#ppt_x-.2"/>
                                          </p:val>
                                        </p:tav>
                                        <p:tav tm="100000">
                                          <p:val>
                                            <p:strVal val="#ppt_x"/>
                                          </p:val>
                                        </p:tav>
                                      </p:tavLst>
                                    </p:anim>
                                    <p:anim calcmode="lin" valueType="num">
                                      <p:cBhvr>
                                        <p:cTn id="49" dur="1000" fill="hold"/>
                                        <p:tgtEl>
                                          <p:spTgt spid="19"/>
                                        </p:tgtEl>
                                        <p:attrNameLst>
                                          <p:attrName>ppt_y</p:attrName>
                                        </p:attrNameLst>
                                      </p:cBhvr>
                                      <p:tavLst>
                                        <p:tav tm="0">
                                          <p:val>
                                            <p:strVal val="#ppt_y"/>
                                          </p:val>
                                        </p:tav>
                                        <p:tav tm="100000">
                                          <p:val>
                                            <p:strVal val="#ppt_y"/>
                                          </p:val>
                                        </p:tav>
                                      </p:tavLst>
                                    </p:anim>
                                    <p:animEffect transition="in" filter="wipe(right)" prLst="gradientSize: 0.1">
                                      <p:cBhvr>
                                        <p:cTn id="50" dur="1000"/>
                                        <p:tgtEl>
                                          <p:spTgt spid="19"/>
                                        </p:tgtEl>
                                      </p:cBhvr>
                                    </p:animEffect>
                                  </p:childTnLst>
                                </p:cTn>
                              </p:par>
                              <p:par>
                                <p:cTn id="51" presetID="29"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 calcmode="lin" valueType="num">
                                      <p:cBhvr>
                                        <p:cTn id="53" dur="1000" fill="hold"/>
                                        <p:tgtEl>
                                          <p:spTgt spid="20"/>
                                        </p:tgtEl>
                                        <p:attrNameLst>
                                          <p:attrName>ppt_x</p:attrName>
                                        </p:attrNameLst>
                                      </p:cBhvr>
                                      <p:tavLst>
                                        <p:tav tm="0">
                                          <p:val>
                                            <p:strVal val="#ppt_x-.2"/>
                                          </p:val>
                                        </p:tav>
                                        <p:tav tm="100000">
                                          <p:val>
                                            <p:strVal val="#ppt_x"/>
                                          </p:val>
                                        </p:tav>
                                      </p:tavLst>
                                    </p:anim>
                                    <p:anim calcmode="lin" valueType="num">
                                      <p:cBhvr>
                                        <p:cTn id="54" dur="1000" fill="hold"/>
                                        <p:tgtEl>
                                          <p:spTgt spid="20"/>
                                        </p:tgtEl>
                                        <p:attrNameLst>
                                          <p:attrName>ppt_y</p:attrName>
                                        </p:attrNameLst>
                                      </p:cBhvr>
                                      <p:tavLst>
                                        <p:tav tm="0">
                                          <p:val>
                                            <p:strVal val="#ppt_y"/>
                                          </p:val>
                                        </p:tav>
                                        <p:tav tm="100000">
                                          <p:val>
                                            <p:strVal val="#ppt_y"/>
                                          </p:val>
                                        </p:tav>
                                      </p:tavLst>
                                    </p:anim>
                                    <p:animEffect transition="in" filter="wipe(right)" prLst="gradientSize: 0.1">
                                      <p:cBhvr>
                                        <p:cTn id="55" dur="1000"/>
                                        <p:tgtEl>
                                          <p:spTgt spid="20"/>
                                        </p:tgtEl>
                                      </p:cBhvr>
                                    </p:animEffect>
                                  </p:childTnLst>
                                </p:cTn>
                              </p:par>
                            </p:childTnLst>
                          </p:cTn>
                        </p:par>
                        <p:par>
                          <p:cTn id="56" fill="hold">
                            <p:stCondLst>
                              <p:cond delay="8000"/>
                            </p:stCondLst>
                            <p:childTnLst>
                              <p:par>
                                <p:cTn id="57" presetID="9" presetClass="entr" presetSubtype="0"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dissolve">
                                      <p:cBhvr>
                                        <p:cTn id="59" dur="1000"/>
                                        <p:tgtEl>
                                          <p:spTgt spid="31"/>
                                        </p:tgtEl>
                                      </p:cBhvr>
                                    </p:animEffect>
                                  </p:childTnLst>
                                </p:cTn>
                              </p:par>
                            </p:childTnLst>
                          </p:cTn>
                        </p:par>
                        <p:par>
                          <p:cTn id="60" fill="hold">
                            <p:stCondLst>
                              <p:cond delay="9000"/>
                            </p:stCondLst>
                            <p:childTnLst>
                              <p:par>
                                <p:cTn id="61" presetID="29" presetClass="entr" presetSubtype="0" fill="hold" grpId="0" nodeType="afterEffect">
                                  <p:stCondLst>
                                    <p:cond delay="0"/>
                                  </p:stCondLst>
                                  <p:childTnLst>
                                    <p:set>
                                      <p:cBhvr>
                                        <p:cTn id="62" dur="1" fill="hold">
                                          <p:stCondLst>
                                            <p:cond delay="0"/>
                                          </p:stCondLst>
                                        </p:cTn>
                                        <p:tgtEl>
                                          <p:spTgt spid="12"/>
                                        </p:tgtEl>
                                        <p:attrNameLst>
                                          <p:attrName>style.visibility</p:attrName>
                                        </p:attrNameLst>
                                      </p:cBhvr>
                                      <p:to>
                                        <p:strVal val="visible"/>
                                      </p:to>
                                    </p:set>
                                    <p:anim calcmode="lin" valueType="num">
                                      <p:cBhvr>
                                        <p:cTn id="63" dur="1000" fill="hold"/>
                                        <p:tgtEl>
                                          <p:spTgt spid="12"/>
                                        </p:tgtEl>
                                        <p:attrNameLst>
                                          <p:attrName>ppt_x</p:attrName>
                                        </p:attrNameLst>
                                      </p:cBhvr>
                                      <p:tavLst>
                                        <p:tav tm="0">
                                          <p:val>
                                            <p:strVal val="#ppt_x-.2"/>
                                          </p:val>
                                        </p:tav>
                                        <p:tav tm="100000">
                                          <p:val>
                                            <p:strVal val="#ppt_x"/>
                                          </p:val>
                                        </p:tav>
                                      </p:tavLst>
                                    </p:anim>
                                    <p:anim calcmode="lin" valueType="num">
                                      <p:cBhvr>
                                        <p:cTn id="6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65" dur="1000"/>
                                        <p:tgtEl>
                                          <p:spTgt spid="12"/>
                                        </p:tgtEl>
                                      </p:cBhvr>
                                    </p:animEffect>
                                  </p:childTnLst>
                                </p:cTn>
                              </p:par>
                              <p:par>
                                <p:cTn id="66" presetID="29" presetClass="entr" presetSubtype="0" fill="hold" grpId="0" nodeType="withEffect">
                                  <p:stCondLst>
                                    <p:cond delay="0"/>
                                  </p:stCondLst>
                                  <p:childTnLst>
                                    <p:set>
                                      <p:cBhvr>
                                        <p:cTn id="67" dur="1" fill="hold">
                                          <p:stCondLst>
                                            <p:cond delay="0"/>
                                          </p:stCondLst>
                                        </p:cTn>
                                        <p:tgtEl>
                                          <p:spTgt spid="11"/>
                                        </p:tgtEl>
                                        <p:attrNameLst>
                                          <p:attrName>style.visibility</p:attrName>
                                        </p:attrNameLst>
                                      </p:cBhvr>
                                      <p:to>
                                        <p:strVal val="visible"/>
                                      </p:to>
                                    </p:set>
                                    <p:anim calcmode="lin" valueType="num">
                                      <p:cBhvr>
                                        <p:cTn id="68" dur="1000" fill="hold"/>
                                        <p:tgtEl>
                                          <p:spTgt spid="11"/>
                                        </p:tgtEl>
                                        <p:attrNameLst>
                                          <p:attrName>ppt_x</p:attrName>
                                        </p:attrNameLst>
                                      </p:cBhvr>
                                      <p:tavLst>
                                        <p:tav tm="0">
                                          <p:val>
                                            <p:strVal val="#ppt_x-.2"/>
                                          </p:val>
                                        </p:tav>
                                        <p:tav tm="100000">
                                          <p:val>
                                            <p:strVal val="#ppt_x"/>
                                          </p:val>
                                        </p:tav>
                                      </p:tavLst>
                                    </p:anim>
                                    <p:anim calcmode="lin" valueType="num">
                                      <p:cBhvr>
                                        <p:cTn id="69"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70" dur="1000"/>
                                        <p:tgtEl>
                                          <p:spTgt spid="11"/>
                                        </p:tgtEl>
                                      </p:cBhvr>
                                    </p:animEffect>
                                  </p:childTnLst>
                                </p:cTn>
                              </p:par>
                              <p:par>
                                <p:cTn id="71" presetID="29" presetClass="entr" presetSubtype="0" fill="hold" grpId="0" nodeType="withEffect">
                                  <p:stCondLst>
                                    <p:cond delay="0"/>
                                  </p:stCondLst>
                                  <p:childTnLst>
                                    <p:set>
                                      <p:cBhvr>
                                        <p:cTn id="72" dur="1" fill="hold">
                                          <p:stCondLst>
                                            <p:cond delay="0"/>
                                          </p:stCondLst>
                                        </p:cTn>
                                        <p:tgtEl>
                                          <p:spTgt spid="15"/>
                                        </p:tgtEl>
                                        <p:attrNameLst>
                                          <p:attrName>style.visibility</p:attrName>
                                        </p:attrNameLst>
                                      </p:cBhvr>
                                      <p:to>
                                        <p:strVal val="visible"/>
                                      </p:to>
                                    </p:set>
                                    <p:anim calcmode="lin" valueType="num">
                                      <p:cBhvr>
                                        <p:cTn id="73" dur="1000" fill="hold"/>
                                        <p:tgtEl>
                                          <p:spTgt spid="15"/>
                                        </p:tgtEl>
                                        <p:attrNameLst>
                                          <p:attrName>ppt_x</p:attrName>
                                        </p:attrNameLst>
                                      </p:cBhvr>
                                      <p:tavLst>
                                        <p:tav tm="0">
                                          <p:val>
                                            <p:strVal val="#ppt_x-.2"/>
                                          </p:val>
                                        </p:tav>
                                        <p:tav tm="100000">
                                          <p:val>
                                            <p:strVal val="#ppt_x"/>
                                          </p:val>
                                        </p:tav>
                                      </p:tavLst>
                                    </p:anim>
                                    <p:anim calcmode="lin" valueType="num">
                                      <p:cBhvr>
                                        <p:cTn id="74"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75" dur="1000"/>
                                        <p:tgtEl>
                                          <p:spTgt spid="15"/>
                                        </p:tgtEl>
                                      </p:cBhvr>
                                    </p:animEffect>
                                  </p:childTnLst>
                                </p:cTn>
                              </p:par>
                            </p:childTnLst>
                          </p:cTn>
                        </p:par>
                        <p:par>
                          <p:cTn id="76" fill="hold">
                            <p:stCondLst>
                              <p:cond delay="10000"/>
                            </p:stCondLst>
                            <p:childTnLst>
                              <p:par>
                                <p:cTn id="77" presetID="9" presetClass="entr" presetSubtype="0" fill="hold" nodeType="afterEffect">
                                  <p:stCondLst>
                                    <p:cond delay="0"/>
                                  </p:stCondLst>
                                  <p:childTnLst>
                                    <p:set>
                                      <p:cBhvr>
                                        <p:cTn id="78" dur="1" fill="hold">
                                          <p:stCondLst>
                                            <p:cond delay="0"/>
                                          </p:stCondLst>
                                        </p:cTn>
                                        <p:tgtEl>
                                          <p:spTgt spid="30"/>
                                        </p:tgtEl>
                                        <p:attrNameLst>
                                          <p:attrName>style.visibility</p:attrName>
                                        </p:attrNameLst>
                                      </p:cBhvr>
                                      <p:to>
                                        <p:strVal val="visible"/>
                                      </p:to>
                                    </p:set>
                                    <p:animEffect transition="in" filter="dissolve">
                                      <p:cBhvr>
                                        <p:cTn id="79" dur="1000"/>
                                        <p:tgtEl>
                                          <p:spTgt spid="30"/>
                                        </p:tgtEl>
                                      </p:cBhvr>
                                    </p:animEffect>
                                  </p:childTnLst>
                                </p:cTn>
                              </p:par>
                            </p:childTnLst>
                          </p:cTn>
                        </p:par>
                        <p:par>
                          <p:cTn id="80" fill="hold">
                            <p:stCondLst>
                              <p:cond delay="11000"/>
                            </p:stCondLst>
                            <p:childTnLst>
                              <p:par>
                                <p:cTn id="81" presetID="29" presetClass="entr" presetSubtype="0" fill="hold" grpId="0" nodeType="afterEffect">
                                  <p:stCondLst>
                                    <p:cond delay="0"/>
                                  </p:stCondLst>
                                  <p:childTnLst>
                                    <p:set>
                                      <p:cBhvr>
                                        <p:cTn id="82" dur="1" fill="hold">
                                          <p:stCondLst>
                                            <p:cond delay="0"/>
                                          </p:stCondLst>
                                        </p:cTn>
                                        <p:tgtEl>
                                          <p:spTgt spid="14"/>
                                        </p:tgtEl>
                                        <p:attrNameLst>
                                          <p:attrName>style.visibility</p:attrName>
                                        </p:attrNameLst>
                                      </p:cBhvr>
                                      <p:to>
                                        <p:strVal val="visible"/>
                                      </p:to>
                                    </p:set>
                                    <p:anim calcmode="lin" valueType="num">
                                      <p:cBhvr>
                                        <p:cTn id="83" dur="1000" fill="hold"/>
                                        <p:tgtEl>
                                          <p:spTgt spid="14"/>
                                        </p:tgtEl>
                                        <p:attrNameLst>
                                          <p:attrName>ppt_x</p:attrName>
                                        </p:attrNameLst>
                                      </p:cBhvr>
                                      <p:tavLst>
                                        <p:tav tm="0">
                                          <p:val>
                                            <p:strVal val="#ppt_x-.2"/>
                                          </p:val>
                                        </p:tav>
                                        <p:tav tm="100000">
                                          <p:val>
                                            <p:strVal val="#ppt_x"/>
                                          </p:val>
                                        </p:tav>
                                      </p:tavLst>
                                    </p:anim>
                                    <p:anim calcmode="lin" valueType="num">
                                      <p:cBhvr>
                                        <p:cTn id="84"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85" dur="1000"/>
                                        <p:tgtEl>
                                          <p:spTgt spid="14"/>
                                        </p:tgtEl>
                                      </p:cBhvr>
                                    </p:animEffect>
                                  </p:childTnLst>
                                </p:cTn>
                              </p:par>
                              <p:par>
                                <p:cTn id="86" presetID="29" presetClass="entr" presetSubtype="0" fill="hold" grpId="0" nodeType="withEffect">
                                  <p:stCondLst>
                                    <p:cond delay="0"/>
                                  </p:stCondLst>
                                  <p:childTnLst>
                                    <p:set>
                                      <p:cBhvr>
                                        <p:cTn id="87" dur="1" fill="hold">
                                          <p:stCondLst>
                                            <p:cond delay="0"/>
                                          </p:stCondLst>
                                        </p:cTn>
                                        <p:tgtEl>
                                          <p:spTgt spid="17"/>
                                        </p:tgtEl>
                                        <p:attrNameLst>
                                          <p:attrName>style.visibility</p:attrName>
                                        </p:attrNameLst>
                                      </p:cBhvr>
                                      <p:to>
                                        <p:strVal val="visible"/>
                                      </p:to>
                                    </p:set>
                                    <p:anim calcmode="lin" valueType="num">
                                      <p:cBhvr>
                                        <p:cTn id="88" dur="1000" fill="hold"/>
                                        <p:tgtEl>
                                          <p:spTgt spid="17"/>
                                        </p:tgtEl>
                                        <p:attrNameLst>
                                          <p:attrName>ppt_x</p:attrName>
                                        </p:attrNameLst>
                                      </p:cBhvr>
                                      <p:tavLst>
                                        <p:tav tm="0">
                                          <p:val>
                                            <p:strVal val="#ppt_x-.2"/>
                                          </p:val>
                                        </p:tav>
                                        <p:tav tm="100000">
                                          <p:val>
                                            <p:strVal val="#ppt_x"/>
                                          </p:val>
                                        </p:tav>
                                      </p:tavLst>
                                    </p:anim>
                                    <p:anim calcmode="lin" valueType="num">
                                      <p:cBhvr>
                                        <p:cTn id="89" dur="1000" fill="hold"/>
                                        <p:tgtEl>
                                          <p:spTgt spid="17"/>
                                        </p:tgtEl>
                                        <p:attrNameLst>
                                          <p:attrName>ppt_y</p:attrName>
                                        </p:attrNameLst>
                                      </p:cBhvr>
                                      <p:tavLst>
                                        <p:tav tm="0">
                                          <p:val>
                                            <p:strVal val="#ppt_y"/>
                                          </p:val>
                                        </p:tav>
                                        <p:tav tm="100000">
                                          <p:val>
                                            <p:strVal val="#ppt_y"/>
                                          </p:val>
                                        </p:tav>
                                      </p:tavLst>
                                    </p:anim>
                                    <p:animEffect transition="in" filter="wipe(right)" prLst="gradientSize: 0.1">
                                      <p:cBhvr>
                                        <p:cTn id="90" dur="1000"/>
                                        <p:tgtEl>
                                          <p:spTgt spid="17"/>
                                        </p:tgtEl>
                                      </p:cBhvr>
                                    </p:animEffect>
                                  </p:childTnLst>
                                </p:cTn>
                              </p:par>
                              <p:par>
                                <p:cTn id="91" presetID="29" presetClass="entr" presetSubtype="0" fill="hold" grpId="0" nodeType="withEffect">
                                  <p:stCondLst>
                                    <p:cond delay="0"/>
                                  </p:stCondLst>
                                  <p:childTnLst>
                                    <p:set>
                                      <p:cBhvr>
                                        <p:cTn id="92" dur="1" fill="hold">
                                          <p:stCondLst>
                                            <p:cond delay="0"/>
                                          </p:stCondLst>
                                        </p:cTn>
                                        <p:tgtEl>
                                          <p:spTgt spid="21"/>
                                        </p:tgtEl>
                                        <p:attrNameLst>
                                          <p:attrName>style.visibility</p:attrName>
                                        </p:attrNameLst>
                                      </p:cBhvr>
                                      <p:to>
                                        <p:strVal val="visible"/>
                                      </p:to>
                                    </p:set>
                                    <p:anim calcmode="lin" valueType="num">
                                      <p:cBhvr>
                                        <p:cTn id="93" dur="1000" fill="hold"/>
                                        <p:tgtEl>
                                          <p:spTgt spid="21"/>
                                        </p:tgtEl>
                                        <p:attrNameLst>
                                          <p:attrName>ppt_x</p:attrName>
                                        </p:attrNameLst>
                                      </p:cBhvr>
                                      <p:tavLst>
                                        <p:tav tm="0">
                                          <p:val>
                                            <p:strVal val="#ppt_x-.2"/>
                                          </p:val>
                                        </p:tav>
                                        <p:tav tm="100000">
                                          <p:val>
                                            <p:strVal val="#ppt_x"/>
                                          </p:val>
                                        </p:tav>
                                      </p:tavLst>
                                    </p:anim>
                                    <p:anim calcmode="lin" valueType="num">
                                      <p:cBhvr>
                                        <p:cTn id="94"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95"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1" grpId="0" animBg="1"/>
      <p:bldP spid="12" grpId="0" animBg="1"/>
      <p:bldP spid="13" grpId="0" animBg="1"/>
      <p:bldP spid="14" grpId="0" animBg="1"/>
      <p:bldP spid="15" grpId="0" animBg="1"/>
      <p:bldP spid="17" grpId="0" animBg="1"/>
      <p:bldP spid="19" grpId="0" animBg="1"/>
      <p:bldP spid="20" grpId="0" animBg="1"/>
      <p:bldP spid="2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Rectangle 1"/>
          <p:cNvSpPr>
            <a:spLocks noChangeArrowheads="1"/>
          </p:cNvSpPr>
          <p:nvPr/>
        </p:nvSpPr>
        <p:spPr bwMode="auto">
          <a:xfrm>
            <a:off x="0" y="1583941"/>
            <a:ext cx="9144000" cy="4308872"/>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a:buFont typeface="Arial" pitchFamily="34" charset="0"/>
              <a:buChar char="•"/>
            </a:pPr>
            <a:r>
              <a:rPr lang="fr-FR" dirty="0" smtClean="0"/>
              <a:t> </a:t>
            </a:r>
            <a:r>
              <a:rPr lang="fr-FR" sz="1600" b="1" u="sng" dirty="0" smtClean="0"/>
              <a:t>En France</a:t>
            </a:r>
            <a:r>
              <a:rPr lang="fr-FR" sz="1600" dirty="0" smtClean="0"/>
              <a:t>, 72% des enfants surfent en ligne seuls et parmi 85% des parents qui sont au courant des logiciels de contrôle parental, seulement 30% l'ont installé.</a:t>
            </a:r>
          </a:p>
          <a:p>
            <a:pPr>
              <a:buFont typeface="Arial" pitchFamily="34" charset="0"/>
              <a:buChar char="•"/>
            </a:pPr>
            <a:r>
              <a:rPr lang="fr-FR" sz="1600" b="1" u="sng" dirty="0" smtClean="0"/>
              <a:t> En Corée</a:t>
            </a:r>
            <a:r>
              <a:rPr lang="fr-FR" sz="1600" dirty="0" smtClean="0"/>
              <a:t>, 90% des foyers se connectent à bon marché à large bande de haute vitesse, et jusqu'à 30% des Coréens âgés de moins de 18 ans sont à risque de dépendance à l’ Internet et dépensent plus de deux heures par jour en ligne.</a:t>
            </a:r>
          </a:p>
          <a:p>
            <a:pPr>
              <a:buFont typeface="Arial" pitchFamily="34" charset="0"/>
              <a:buChar char="•"/>
            </a:pPr>
            <a:r>
              <a:rPr lang="fr-FR" sz="1600" b="1" u="sng" dirty="0" smtClean="0"/>
              <a:t> Au Royaume-Uni</a:t>
            </a:r>
            <a:r>
              <a:rPr lang="fr-FR" sz="1600" dirty="0" smtClean="0"/>
              <a:t>, 57% des 9-19 ans disent avoir vu la pornographie en ligne, 46% disent qu'ils ont donné des informations qu'ils ne devraient pas et 33% disent qu’ils ont été victimes d'intimidation en ligne.</a:t>
            </a:r>
          </a:p>
          <a:p>
            <a:pPr>
              <a:buFont typeface="Arial" pitchFamily="34" charset="0"/>
              <a:buChar char="•"/>
            </a:pPr>
            <a:r>
              <a:rPr lang="fr-FR" sz="1600" b="1" u="sng" dirty="0" smtClean="0"/>
              <a:t> En Chine</a:t>
            </a:r>
            <a:r>
              <a:rPr lang="fr-FR" sz="1600" dirty="0" smtClean="0"/>
              <a:t>, 44% des enfants ont déclaré avoir été contactés en ligne par des étrangers, et 41% ont parlé à un étranger à propos du sexe, ou d’autres sujets intimidants.</a:t>
            </a:r>
          </a:p>
          <a:p>
            <a:r>
              <a:rPr lang="fr-FR" sz="1600" b="1" dirty="0" smtClean="0"/>
              <a:t>  En général,</a:t>
            </a:r>
          </a:p>
          <a:p>
            <a:pPr>
              <a:buFont typeface="Arial" pitchFamily="34" charset="0"/>
              <a:buChar char="•"/>
            </a:pPr>
            <a:r>
              <a:rPr lang="fr-FR" sz="1600" dirty="0" smtClean="0"/>
              <a:t>Plus de 60% des enfants et des adolescents discutent quotidiennement dans des « chat </a:t>
            </a:r>
            <a:r>
              <a:rPr lang="fr-FR" sz="1600" dirty="0" err="1" smtClean="0"/>
              <a:t>rooms</a:t>
            </a:r>
            <a:r>
              <a:rPr lang="fr-FR" sz="1600" dirty="0" smtClean="0"/>
              <a:t> »</a:t>
            </a:r>
          </a:p>
          <a:p>
            <a:pPr>
              <a:buFont typeface="Arial" pitchFamily="34" charset="0"/>
              <a:buChar char="•"/>
            </a:pPr>
            <a:r>
              <a:rPr lang="fr-FR" sz="1600" dirty="0" smtClean="0"/>
              <a:t>3 à 4 enfants en ligne sont prêts à partager des renseignements personnels et sur leurs familles en échange de biens et services.</a:t>
            </a:r>
          </a:p>
          <a:p>
            <a:pPr>
              <a:buFont typeface="Arial" pitchFamily="34" charset="0"/>
              <a:buChar char="•"/>
            </a:pPr>
            <a:r>
              <a:rPr lang="fr-FR" sz="1600" dirty="0" smtClean="0"/>
              <a:t>1 enfant sur 5 sera ciblé par un prédateur ou un pédophile chaque année.</a:t>
            </a:r>
          </a:p>
          <a:p>
            <a:pPr>
              <a:buFont typeface="Arial" pitchFamily="34" charset="0"/>
              <a:buChar char="•"/>
            </a:pPr>
            <a:r>
              <a:rPr lang="fr-FR" sz="1600" dirty="0" smtClean="0"/>
              <a:t>Alors que 30% des adolescentes disent avoir été harcelés sexuellement dans une salle de chat, seulement 7% disent à leurs parents de peur que leur accès en ligne devienne limité.</a:t>
            </a:r>
            <a:endParaRPr lang="fr-FR" sz="1600" dirty="0"/>
          </a:p>
        </p:txBody>
      </p:sp>
      <p:sp>
        <p:nvSpPr>
          <p:cNvPr id="5" name="Flowchart: Alternate Process 4"/>
          <p:cNvSpPr/>
          <p:nvPr/>
        </p:nvSpPr>
        <p:spPr bwMode="auto">
          <a:xfrm>
            <a:off x="71438" y="928670"/>
            <a:ext cx="7380881" cy="34009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rtl="1">
              <a:defRPr/>
            </a:pPr>
            <a:r>
              <a:rPr lang="fr-FR" sz="2400" dirty="0" smtClean="0">
                <a:solidFill>
                  <a:schemeClr val="bg1"/>
                </a:solidFill>
              </a:rPr>
              <a:t>Quelques faits à travers </a:t>
            </a:r>
            <a:r>
              <a:rPr lang="en-US" sz="2400" dirty="0" smtClean="0">
                <a:solidFill>
                  <a:schemeClr val="bg1"/>
                </a:solidFill>
              </a:rPr>
              <a:t>le monde </a:t>
            </a:r>
            <a:r>
              <a:rPr lang="en-US" sz="2000" b="1" dirty="0" smtClean="0">
                <a:solidFill>
                  <a:schemeClr val="bg1"/>
                </a:solidFill>
                <a:latin typeface="+mj-lt"/>
              </a:rPr>
              <a:t>(ITU statistics)</a:t>
            </a:r>
            <a:endParaRPr lang="en-US" sz="3200" b="1" dirty="0" smtClean="0">
              <a:solidFill>
                <a:schemeClr val="bg1"/>
              </a:solidFill>
              <a:latin typeface="+mj-lt"/>
            </a:endParaRPr>
          </a:p>
        </p:txBody>
      </p:sp>
      <p:sp>
        <p:nvSpPr>
          <p:cNvPr id="7" name="Rectangle 27"/>
          <p:cNvSpPr>
            <a:spLocks noChangeArrowheads="1"/>
          </p:cNvSpPr>
          <p:nvPr/>
        </p:nvSpPr>
        <p:spPr bwMode="auto">
          <a:xfrm>
            <a:off x="-32" y="-76200"/>
            <a:ext cx="7740384" cy="1143000"/>
          </a:xfrm>
          <a:prstGeom prst="rect">
            <a:avLst/>
          </a:prstGeom>
          <a:noFill/>
          <a:ln w="9525">
            <a:noFill/>
            <a:miter lim="800000"/>
            <a:headEnd/>
            <a:tailEnd/>
          </a:ln>
        </p:spPr>
        <p:txBody>
          <a:bodyPr anchor="ctr"/>
          <a:lstStyle/>
          <a:p>
            <a:r>
              <a:rPr lang="fr-FR" sz="4400" dirty="0" smtClean="0">
                <a:solidFill>
                  <a:schemeClr val="bg1"/>
                </a:solidFill>
              </a:rPr>
              <a:t>Les adolescents et les TIC</a:t>
            </a:r>
            <a:endParaRPr lang="fr-FR" sz="4400" dirty="0">
              <a:solidFill>
                <a:schemeClr val="bg1"/>
              </a:solidFill>
            </a:endParaRPr>
          </a:p>
        </p:txBody>
      </p:sp>
      <p:sp>
        <p:nvSpPr>
          <p:cNvPr id="8" name="Flowchart: Alternate Process 7"/>
          <p:cNvSpPr/>
          <p:nvPr/>
        </p:nvSpPr>
        <p:spPr bwMode="auto">
          <a:xfrm>
            <a:off x="2123728" y="6165304"/>
            <a:ext cx="6552728" cy="692696"/>
          </a:xfrm>
          <a:prstGeom prst="flowChartAlternateProcess">
            <a:avLst/>
          </a:prstGeom>
          <a:solidFill>
            <a:srgbClr val="009242"/>
          </a:solidFill>
          <a:ln/>
        </p:spPr>
        <p:style>
          <a:lnRef idx="0">
            <a:schemeClr val="accent3"/>
          </a:lnRef>
          <a:fillRef idx="3">
            <a:schemeClr val="accent3"/>
          </a:fillRef>
          <a:effectRef idx="3">
            <a:schemeClr val="accent3"/>
          </a:effectRef>
          <a:fontRef idx="minor">
            <a:schemeClr val="lt1"/>
          </a:fontRef>
        </p:style>
        <p:txBody>
          <a:bodyPr anchor="ctr"/>
          <a:lstStyle/>
          <a:p>
            <a:r>
              <a:rPr lang="fr-FR" sz="1600" dirty="0" smtClean="0"/>
              <a:t>Les Enfants sur Internet peuvent être la cible de pédophiles, de cyber bandits, de pirates et de prédateurs en ligne.</a:t>
            </a:r>
            <a:endParaRPr lang="fr-FR"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dissolve">
                                      <p:cBhvr>
                                        <p:cTn id="14"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bwMode="auto">
          <a:xfrm>
            <a:off x="0" y="908720"/>
            <a:ext cx="9144000" cy="864096"/>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algn="ctr">
              <a:defRPr/>
            </a:pPr>
            <a:r>
              <a:rPr lang="fr-FR" sz="2400" dirty="0" smtClean="0"/>
              <a:t>LE PARLEMENT EUROPÉEN ET DU CONSEIL RECOMMANDE</a:t>
            </a:r>
            <a:endParaRPr lang="en-US" sz="2400" dirty="0" smtClean="0"/>
          </a:p>
        </p:txBody>
      </p:sp>
      <p:sp>
        <p:nvSpPr>
          <p:cNvPr id="6" name="Rectangle 1"/>
          <p:cNvSpPr>
            <a:spLocks noChangeArrowheads="1"/>
          </p:cNvSpPr>
          <p:nvPr/>
        </p:nvSpPr>
        <p:spPr bwMode="auto">
          <a:xfrm>
            <a:off x="0" y="2037503"/>
            <a:ext cx="9144000" cy="4093428"/>
          </a:xfrm>
          <a:prstGeom prst="rect">
            <a:avLst/>
          </a:prstGeom>
          <a:ln w="9525">
            <a:solidFill>
              <a:schemeClr val="tx1"/>
            </a:solidFill>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spAutoFit/>
          </a:bodyPr>
          <a:lstStyle/>
          <a:p>
            <a:pPr>
              <a:buFont typeface="Wingdings" pitchFamily="2" charset="2"/>
              <a:buChar char="Ø"/>
            </a:pPr>
            <a:r>
              <a:rPr lang="fr-FR" sz="2000" dirty="0" smtClean="0"/>
              <a:t>De prendre les mesures nécessaires pour permettre aux mineurs d'utiliser de manière responsable les services audiovisuels et les informations en ligne, à travers la sensibilisation des parents, des enseignants et des formateurs.</a:t>
            </a:r>
          </a:p>
          <a:p>
            <a:pPr>
              <a:buFont typeface="Wingdings" pitchFamily="2" charset="2"/>
              <a:buChar char="Ø"/>
            </a:pPr>
            <a:r>
              <a:rPr lang="fr-FR" sz="2000" dirty="0" smtClean="0"/>
              <a:t>De rédiger un code de conduite en collaboration avec les professionnels et les autorités de régulation au niveau national et communautaire.</a:t>
            </a:r>
          </a:p>
          <a:p>
            <a:pPr>
              <a:buFont typeface="Wingdings" pitchFamily="2" charset="2"/>
              <a:buChar char="Ø"/>
            </a:pPr>
            <a:r>
              <a:rPr lang="fr-FR" sz="2000" dirty="0" smtClean="0"/>
              <a:t>D’adopter un label de qualité pour les fournisseurs de services, de sorte à ce que les utilisateurs puissent facilement vérifier si un fournisseur adhère à un code de conduite.</a:t>
            </a:r>
          </a:p>
          <a:p>
            <a:pPr>
              <a:buFont typeface="Wingdings" pitchFamily="2" charset="2"/>
              <a:buChar char="Ø"/>
            </a:pPr>
            <a:r>
              <a:rPr lang="fr-FR" sz="2000" dirty="0" smtClean="0"/>
              <a:t>D’examiner la possibilité de créer des filtres qui empêchent les informations portant atteinte à la dignité humaine de passer à travers l'Internet.</a:t>
            </a:r>
          </a:p>
          <a:p>
            <a:pPr>
              <a:buFont typeface="Wingdings" pitchFamily="2" charset="2"/>
              <a:buChar char="Ø"/>
            </a:pPr>
            <a:r>
              <a:rPr lang="fr-FR" sz="2000" dirty="0" smtClean="0"/>
              <a:t>D’explorer la possibilité de soutenir la création d'un nom de domaine de deuxième niveau réservé à des sites contrôlés afin de respecter les mineurs et leurs droits, tels que .</a:t>
            </a:r>
            <a:r>
              <a:rPr lang="fr-FR" sz="2000" dirty="0" err="1" smtClean="0"/>
              <a:t>KID.eu</a:t>
            </a:r>
            <a:endParaRPr lang="fr-FR" sz="2000" dirty="0"/>
          </a:p>
        </p:txBody>
      </p:sp>
      <p:sp>
        <p:nvSpPr>
          <p:cNvPr id="5" name="Rectangle 27"/>
          <p:cNvSpPr>
            <a:spLocks noChangeArrowheads="1"/>
          </p:cNvSpPr>
          <p:nvPr/>
        </p:nvSpPr>
        <p:spPr bwMode="auto">
          <a:xfrm>
            <a:off x="-32" y="-76200"/>
            <a:ext cx="8676488" cy="1143000"/>
          </a:xfrm>
          <a:prstGeom prst="rect">
            <a:avLst/>
          </a:prstGeom>
          <a:noFill/>
          <a:ln w="9525">
            <a:noFill/>
            <a:miter lim="800000"/>
            <a:headEnd/>
            <a:tailEnd/>
          </a:ln>
        </p:spPr>
        <p:txBody>
          <a:bodyPr anchor="ctr"/>
          <a:lstStyle/>
          <a:p>
            <a:r>
              <a:rPr lang="fr-FR" sz="3600" dirty="0" smtClean="0">
                <a:solidFill>
                  <a:schemeClr val="bg1"/>
                </a:solidFill>
              </a:rPr>
              <a:t>Les politiques et les meilleures pratiques</a:t>
            </a:r>
            <a:endParaRPr lang="fr-FR" sz="3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8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gtEl>
                                        <p:attrNameLst>
                                          <p:attrName>fillcolor</p:attrName>
                                        </p:attrNameLst>
                                      </p:cBhvr>
                                      <p:tavLst>
                                        <p:tav tm="0">
                                          <p:val>
                                            <p:clrVal>
                                              <a:schemeClr val="accent2"/>
                                            </p:clrVal>
                                          </p:val>
                                        </p:tav>
                                        <p:tav tm="50000">
                                          <p:val>
                                            <p:clrVal>
                                              <a:schemeClr val="hlink"/>
                                            </p:clrVal>
                                          </p:val>
                                        </p:tav>
                                      </p:tavLst>
                                    </p:anim>
                                    <p:set>
                                      <p:cBhvr>
                                        <p:cTn id="9" dur="80"/>
                                        <p:tgtEl>
                                          <p:spTgt spid="4"/>
                                        </p:tgtEl>
                                        <p:attrNameLst>
                                          <p:attrName>fill.type</p:attrName>
                                        </p:attrNameLst>
                                      </p:cBhvr>
                                      <p:to>
                                        <p:strVal val="solid"/>
                                      </p:to>
                                    </p:set>
                                  </p:childTnLst>
                                </p:cTn>
                              </p:par>
                            </p:childTnLst>
                          </p:cTn>
                        </p:par>
                        <p:par>
                          <p:cTn id="10" fill="hold">
                            <p:stCondLst>
                              <p:cond delay="1640"/>
                            </p:stCondLst>
                            <p:childTnLst>
                              <p:par>
                                <p:cTn id="11" presetID="42" presetClass="entr" presetSubtype="0" fill="hold" grpId="0"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000"/>
                                        <p:tgtEl>
                                          <p:spTgt spid="6"/>
                                        </p:tgtEl>
                                      </p:cBhvr>
                                    </p:animEffect>
                                    <p:anim calcmode="lin" valueType="num">
                                      <p:cBhvr>
                                        <p:cTn id="14" dur="2000" fill="hold"/>
                                        <p:tgtEl>
                                          <p:spTgt spid="6"/>
                                        </p:tgtEl>
                                        <p:attrNameLst>
                                          <p:attrName>ppt_x</p:attrName>
                                        </p:attrNameLst>
                                      </p:cBhvr>
                                      <p:tavLst>
                                        <p:tav tm="0">
                                          <p:val>
                                            <p:strVal val="#ppt_x"/>
                                          </p:val>
                                        </p:tav>
                                        <p:tav tm="100000">
                                          <p:val>
                                            <p:strVal val="#ppt_x"/>
                                          </p:val>
                                        </p:tav>
                                      </p:tavLst>
                                    </p:anim>
                                    <p:anim calcmode="lin" valueType="num">
                                      <p:cBhvr>
                                        <p:cTn id="15" dur="2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15" name="Rectangle 27"/>
          <p:cNvSpPr>
            <a:spLocks noChangeArrowheads="1"/>
          </p:cNvSpPr>
          <p:nvPr/>
        </p:nvSpPr>
        <p:spPr bwMode="auto">
          <a:xfrm>
            <a:off x="-32" y="-76200"/>
            <a:ext cx="8892512" cy="1143000"/>
          </a:xfrm>
          <a:prstGeom prst="rect">
            <a:avLst/>
          </a:prstGeom>
          <a:noFill/>
          <a:ln w="9525">
            <a:noFill/>
            <a:miter lim="800000"/>
            <a:headEnd/>
            <a:tailEnd/>
          </a:ln>
        </p:spPr>
        <p:txBody>
          <a:bodyPr anchor="ctr"/>
          <a:lstStyle/>
          <a:p>
            <a:r>
              <a:rPr lang="fr-FR" sz="3600" dirty="0" smtClean="0">
                <a:solidFill>
                  <a:schemeClr val="bg1"/>
                </a:solidFill>
              </a:rPr>
              <a:t>Les politiques et les meilleures pratiques</a:t>
            </a:r>
            <a:endParaRPr lang="fr-FR" sz="3600" dirty="0">
              <a:solidFill>
                <a:schemeClr val="bg1"/>
              </a:solidFill>
            </a:endParaRPr>
          </a:p>
        </p:txBody>
      </p:sp>
      <p:sp>
        <p:nvSpPr>
          <p:cNvPr id="18" name="Rectangle 17"/>
          <p:cNvSpPr/>
          <p:nvPr/>
        </p:nvSpPr>
        <p:spPr bwMode="auto">
          <a:xfrm>
            <a:off x="0" y="1196752"/>
            <a:ext cx="9144000" cy="381000"/>
          </a:xfrm>
          <a:prstGeom prst="rect">
            <a:avLst/>
          </a:prstGeom>
          <a:solidFill>
            <a:srgbClr val="8381AD"/>
          </a:solidFill>
          <a:ln w="9525">
            <a:solidFill>
              <a:schemeClr val="tx1"/>
            </a:solidFill>
          </a:ln>
        </p:spPr>
        <p:style>
          <a:lnRef idx="2">
            <a:schemeClr val="accent1"/>
          </a:lnRef>
          <a:fillRef idx="1">
            <a:schemeClr val="lt1"/>
          </a:fillRef>
          <a:effectRef idx="0">
            <a:schemeClr val="accent1"/>
          </a:effectRef>
          <a:fontRef idx="minor">
            <a:schemeClr val="dk1"/>
          </a:fontRef>
        </p:style>
        <p:txBody>
          <a:bodyPr anchor="ctr"/>
          <a:lstStyle/>
          <a:p>
            <a:pPr lvl="0" algn="ctr"/>
            <a:r>
              <a:rPr lang="en-US" sz="2400" b="1" dirty="0" smtClean="0">
                <a:solidFill>
                  <a:schemeClr val="bg1"/>
                </a:solidFill>
                <a:latin typeface="+mj-lt"/>
              </a:rPr>
              <a:t>Recommendations de L’</a:t>
            </a:r>
            <a:r>
              <a:rPr lang="en-US" sz="2400" b="1" dirty="0" smtClean="0">
                <a:solidFill>
                  <a:schemeClr val="bg1"/>
                </a:solidFill>
              </a:rPr>
              <a:t>ITU</a:t>
            </a:r>
            <a:endParaRPr lang="en-US" sz="2400" b="1" dirty="0" smtClean="0">
              <a:solidFill>
                <a:schemeClr val="bg1"/>
              </a:solidFill>
              <a:latin typeface="+mj-lt"/>
            </a:endParaRPr>
          </a:p>
        </p:txBody>
      </p:sp>
      <p:sp>
        <p:nvSpPr>
          <p:cNvPr id="21" name="Rectangle 20"/>
          <p:cNvSpPr/>
          <p:nvPr/>
        </p:nvSpPr>
        <p:spPr>
          <a:xfrm>
            <a:off x="0" y="1628800"/>
            <a:ext cx="9144000" cy="4893960"/>
          </a:xfrm>
          <a:prstGeom prst="rect">
            <a:avLst/>
          </a:prstGeom>
          <a:ln>
            <a:headEnd/>
            <a:tailEnd/>
          </a:ln>
        </p:spPr>
        <p:style>
          <a:lnRef idx="1">
            <a:schemeClr val="dk1"/>
          </a:lnRef>
          <a:fillRef idx="2">
            <a:schemeClr val="dk1"/>
          </a:fillRef>
          <a:effectRef idx="1">
            <a:schemeClr val="dk1"/>
          </a:effectRef>
          <a:fontRef idx="minor">
            <a:schemeClr val="dk1"/>
          </a:fontRef>
        </p:style>
        <p:txBody>
          <a:bodyPr lIns="10800" tIns="10800" rIns="10800" bIns="10800" anchor="ctr"/>
          <a:lstStyle/>
          <a:p>
            <a:pPr>
              <a:buFont typeface="Wingdings" pitchFamily="2" charset="2"/>
              <a:buChar char="Ø"/>
            </a:pPr>
            <a:r>
              <a:rPr lang="fr-FR" sz="2000" dirty="0" smtClean="0"/>
              <a:t>Sensibiliser le public en matière de protection des enfants dans le cyberespace, à travers la définition d’une politique claire, de pratiques meilleures, et d’outils et ressources nécessaires à adapter et utiliser dans chaque pays.</a:t>
            </a:r>
          </a:p>
          <a:p>
            <a:pPr>
              <a:buFont typeface="Wingdings" pitchFamily="2" charset="2"/>
              <a:buChar char="Ø"/>
            </a:pPr>
            <a:endParaRPr lang="fr-FR" sz="2000" dirty="0" smtClean="0"/>
          </a:p>
          <a:p>
            <a:pPr>
              <a:buFont typeface="Wingdings" pitchFamily="2" charset="2"/>
              <a:buChar char="Ø"/>
            </a:pPr>
            <a:r>
              <a:rPr lang="fr-FR" sz="2000" dirty="0" smtClean="0"/>
              <a:t>Encourager les efforts soutenus par les régulateurs qui visent à élaborer des lignes directrices concernant la protection des enfants en ligne.</a:t>
            </a:r>
          </a:p>
          <a:p>
            <a:pPr>
              <a:buFont typeface="Wingdings" pitchFamily="2" charset="2"/>
              <a:buChar char="Ø"/>
            </a:pPr>
            <a:endParaRPr lang="fr-FR" sz="2000" dirty="0" smtClean="0"/>
          </a:p>
          <a:p>
            <a:pPr>
              <a:buFont typeface="Wingdings" pitchFamily="2" charset="2"/>
              <a:buChar char="Ø"/>
            </a:pPr>
            <a:r>
              <a:rPr lang="fr-FR" sz="2000" dirty="0" smtClean="0"/>
              <a:t>Identifier les risques qui peuvent atteindre les enfants dans le cyberespace où les technologies de TIC sont en expansion continue.</a:t>
            </a:r>
          </a:p>
          <a:p>
            <a:pPr>
              <a:buFont typeface="Wingdings" pitchFamily="2" charset="2"/>
              <a:buChar char="Ø"/>
            </a:pPr>
            <a:endParaRPr lang="fr-FR" sz="2000" dirty="0" smtClean="0"/>
          </a:p>
          <a:p>
            <a:pPr>
              <a:buFont typeface="Wingdings" pitchFamily="2" charset="2"/>
              <a:buChar char="Ø"/>
            </a:pPr>
            <a:r>
              <a:rPr lang="fr-FR" sz="2000" dirty="0" smtClean="0"/>
              <a:t>Promouvoir mondialement le renforcement des capacités nécessaires pour protéger les enfants lors de leurs aventures dans le cyberespace.</a:t>
            </a:r>
            <a:endParaRPr lang="fr-FR"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8"/>
                                        </p:tgtEl>
                                        <p:attrNameLst>
                                          <p:attrName>style.visibility</p:attrName>
                                        </p:attrNameLst>
                                      </p:cBhvr>
                                      <p:to>
                                        <p:strVal val="visible"/>
                                      </p:to>
                                    </p:set>
                                    <p:anim calcmode="discrete" valueType="clr">
                                      <p:cBhvr override="childStyle">
                                        <p:cTn id="7" dur="80"/>
                                        <p:tgtEl>
                                          <p:spTgt spid="1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8"/>
                                        </p:tgtEl>
                                        <p:attrNameLst>
                                          <p:attrName>fillcolor</p:attrName>
                                        </p:attrNameLst>
                                      </p:cBhvr>
                                      <p:tavLst>
                                        <p:tav tm="0">
                                          <p:val>
                                            <p:clrVal>
                                              <a:schemeClr val="accent2"/>
                                            </p:clrVal>
                                          </p:val>
                                        </p:tav>
                                        <p:tav tm="50000">
                                          <p:val>
                                            <p:clrVal>
                                              <a:schemeClr val="hlink"/>
                                            </p:clrVal>
                                          </p:val>
                                        </p:tav>
                                      </p:tavLst>
                                    </p:anim>
                                    <p:set>
                                      <p:cBhvr>
                                        <p:cTn id="9" dur="80"/>
                                        <p:tgtEl>
                                          <p:spTgt spid="18"/>
                                        </p:tgtEl>
                                        <p:attrNameLst>
                                          <p:attrName>fill.type</p:attrName>
                                        </p:attrNameLst>
                                      </p:cBhvr>
                                      <p:to>
                                        <p:strVal val="solid"/>
                                      </p:to>
                                    </p:set>
                                  </p:childTnLst>
                                </p:cTn>
                              </p:par>
                            </p:childTnLst>
                          </p:cTn>
                        </p:par>
                        <p:par>
                          <p:cTn id="10" fill="hold">
                            <p:stCondLst>
                              <p:cond delay="920"/>
                            </p:stCondLst>
                            <p:childTnLst>
                              <p:par>
                                <p:cTn id="11" presetID="29" presetClass="entr" presetSubtype="0" fill="hold" grpId="1" nodeType="after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p:cTn id="13" dur="1000" fill="hold"/>
                                        <p:tgtEl>
                                          <p:spTgt spid="21"/>
                                        </p:tgtEl>
                                        <p:attrNameLst>
                                          <p:attrName>ppt_x</p:attrName>
                                        </p:attrNameLst>
                                      </p:cBhvr>
                                      <p:tavLst>
                                        <p:tav tm="0">
                                          <p:val>
                                            <p:strVal val="#ppt_x-.2"/>
                                          </p:val>
                                        </p:tav>
                                        <p:tav tm="100000">
                                          <p:val>
                                            <p:strVal val="#ppt_x"/>
                                          </p:val>
                                        </p:tav>
                                      </p:tavLst>
                                    </p:anim>
                                    <p:anim calcmode="lin" valueType="num">
                                      <p:cBhvr>
                                        <p:cTn id="14" dur="1000" fill="hold"/>
                                        <p:tgtEl>
                                          <p:spTgt spid="21"/>
                                        </p:tgtEl>
                                        <p:attrNameLst>
                                          <p:attrName>ppt_y</p:attrName>
                                        </p:attrNameLst>
                                      </p:cBhvr>
                                      <p:tavLst>
                                        <p:tav tm="0">
                                          <p:val>
                                            <p:strVal val="#ppt_y"/>
                                          </p:val>
                                        </p:tav>
                                        <p:tav tm="100000">
                                          <p:val>
                                            <p:strVal val="#ppt_y"/>
                                          </p:val>
                                        </p:tav>
                                      </p:tavLst>
                                    </p:anim>
                                    <p:animEffect transition="in" filter="wipe(right)" prLst="gradientSize: 0.1">
                                      <p:cBhvr>
                                        <p:cTn id="15"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1"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28"/>
          <p:cNvSpPr txBox="1">
            <a:spLocks noChangeArrowheads="1"/>
          </p:cNvSpPr>
          <p:nvPr/>
        </p:nvSpPr>
        <p:spPr bwMode="auto">
          <a:xfrm>
            <a:off x="0" y="1484784"/>
            <a:ext cx="9144000" cy="4968552"/>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r>
              <a:rPr lang="fr-FR" b="1" dirty="0" smtClean="0"/>
              <a:t>Le Conseil supérieur de la protection des enfants (HCC) </a:t>
            </a:r>
            <a:r>
              <a:rPr lang="fr-FR" dirty="0" smtClean="0"/>
              <a:t>au sein du ministère des Affaires sociales comprend:</a:t>
            </a:r>
          </a:p>
          <a:p>
            <a:pPr>
              <a:buFont typeface="Arial" pitchFamily="34" charset="0"/>
              <a:buChar char="•"/>
            </a:pPr>
            <a:r>
              <a:rPr lang="fr-FR" b="1" dirty="0" smtClean="0"/>
              <a:t>Le Comité technique </a:t>
            </a:r>
            <a:r>
              <a:rPr lang="fr-FR" dirty="0" smtClean="0"/>
              <a:t>qui élabore des recommandations sur les solutions techniques (même si aucune recommandation définitive n'a encore été publiée).</a:t>
            </a:r>
          </a:p>
          <a:p>
            <a:pPr>
              <a:buFont typeface="Arial" pitchFamily="34" charset="0"/>
              <a:buChar char="•"/>
            </a:pPr>
            <a:r>
              <a:rPr lang="fr-FR" b="1" dirty="0" smtClean="0"/>
              <a:t>Le Comité des médias  </a:t>
            </a:r>
            <a:r>
              <a:rPr lang="fr-FR" dirty="0" smtClean="0"/>
              <a:t>en charge d’élaborer des campagnes de sensibilisation et de guider les parents, les établissements d'enseignement et les évolutions sociales qui sont  directement concernés par ​​les risques que les enfants en ligne envisagent et cherchent à trouver les meilleurs moyens d'y remédier.</a:t>
            </a:r>
          </a:p>
          <a:p>
            <a:pPr>
              <a:buFont typeface="Arial" pitchFamily="34" charset="0"/>
              <a:buChar char="•"/>
            </a:pPr>
            <a:r>
              <a:rPr lang="fr-FR" b="1" dirty="0" smtClean="0"/>
              <a:t>Le Comité juridique </a:t>
            </a:r>
            <a:r>
              <a:rPr lang="fr-FR" dirty="0" smtClean="0"/>
              <a:t>qui convertit les suggestions sur les menaces des enfants en ligne pour créer les lois, décrets et autres moyens juridiques et administratifs.</a:t>
            </a:r>
          </a:p>
          <a:p>
            <a:r>
              <a:rPr lang="fr-FR" dirty="0" smtClean="0"/>
              <a:t/>
            </a:r>
            <a:br>
              <a:rPr lang="fr-FR" dirty="0" smtClean="0"/>
            </a:br>
            <a:r>
              <a:rPr lang="fr-FR" b="1" u="sng" dirty="0" smtClean="0"/>
              <a:t>Fournisseurs de Services Internet au Liban (FSI)</a:t>
            </a:r>
            <a:r>
              <a:rPr lang="fr-FR" dirty="0" smtClean="0"/>
              <a:t/>
            </a:r>
            <a:br>
              <a:rPr lang="fr-FR" dirty="0" smtClean="0"/>
            </a:br>
            <a:r>
              <a:rPr lang="fr-FR" dirty="0" smtClean="0"/>
              <a:t>Certains ont consacré des systèmes de contrôle parental qui sont promus sur leurs pages web (à un tarif symbolique ou à titre gratuit).</a:t>
            </a:r>
            <a:br>
              <a:rPr lang="fr-FR" dirty="0" smtClean="0"/>
            </a:br>
            <a:r>
              <a:rPr lang="fr-FR" dirty="0" smtClean="0"/>
              <a:t>D'autres donnent des astuces pour les parents sur l'achat et le téléchargement des outils de protection des enfants.</a:t>
            </a:r>
            <a:endParaRPr lang="fr-FR" dirty="0"/>
          </a:p>
        </p:txBody>
      </p:sp>
      <p:sp>
        <p:nvSpPr>
          <p:cNvPr id="4" name="Rectangle 3"/>
          <p:cNvSpPr/>
          <p:nvPr/>
        </p:nvSpPr>
        <p:spPr>
          <a:xfrm>
            <a:off x="-31" y="405450"/>
            <a:ext cx="5448799" cy="523220"/>
          </a:xfrm>
          <a:prstGeom prst="rect">
            <a:avLst/>
          </a:prstGeom>
        </p:spPr>
        <p:txBody>
          <a:bodyPr wrap="none">
            <a:spAutoFit/>
          </a:bodyPr>
          <a:lstStyle/>
          <a:p>
            <a:r>
              <a:rPr lang="fr-FR" sz="2800" dirty="0" smtClean="0">
                <a:solidFill>
                  <a:schemeClr val="bg1"/>
                </a:solidFill>
              </a:rPr>
              <a:t>Les efforts du Liban dans les TIC</a:t>
            </a:r>
            <a:endParaRPr lang="fr-FR" sz="2800" dirty="0">
              <a:solidFill>
                <a:schemeClr val="bg1"/>
              </a:solidFill>
            </a:endParaRPr>
          </a:p>
        </p:txBody>
      </p:sp>
      <p:sp>
        <p:nvSpPr>
          <p:cNvPr id="6" name="Flowchart: Alternate Process 5"/>
          <p:cNvSpPr/>
          <p:nvPr/>
        </p:nvSpPr>
        <p:spPr bwMode="auto">
          <a:xfrm>
            <a:off x="71438" y="928670"/>
            <a:ext cx="7092849" cy="484106"/>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r>
              <a:rPr lang="fr-FR" dirty="0" smtClean="0">
                <a:solidFill>
                  <a:schemeClr val="bg1"/>
                </a:solidFill>
              </a:rPr>
              <a:t>La protection des enfants en ligne - Efforts actuels </a:t>
            </a:r>
            <a:r>
              <a:rPr lang="fr-FR" dirty="0" smtClean="0">
                <a:solidFill>
                  <a:schemeClr val="bg1"/>
                </a:solidFill>
              </a:rPr>
              <a:t>avec les fournisseurs d’Internet</a:t>
            </a:r>
            <a:endParaRPr lang="fr-FR" dirty="0">
              <a:solidFill>
                <a:schemeClr val="bg1"/>
              </a:solidFill>
            </a:endParaRPr>
          </a:p>
        </p:txBody>
      </p:sp>
      <p:sp>
        <p:nvSpPr>
          <p:cNvPr id="7" name="Flowchart: Alternate Process 6"/>
          <p:cNvSpPr/>
          <p:nvPr/>
        </p:nvSpPr>
        <p:spPr bwMode="auto">
          <a:xfrm>
            <a:off x="2771800" y="5733256"/>
            <a:ext cx="6372200" cy="1124744"/>
          </a:xfrm>
          <a:prstGeom prst="flowChartAlternateProcess">
            <a:avLst/>
          </a:prstGeom>
          <a:solidFill>
            <a:srgbClr val="009242"/>
          </a:solidFill>
          <a:ln/>
        </p:spPr>
        <p:style>
          <a:lnRef idx="0">
            <a:schemeClr val="accent3"/>
          </a:lnRef>
          <a:fillRef idx="3">
            <a:schemeClr val="accent3"/>
          </a:fillRef>
          <a:effectRef idx="3">
            <a:schemeClr val="accent3"/>
          </a:effectRef>
          <a:fontRef idx="minor">
            <a:schemeClr val="lt1"/>
          </a:fontRef>
        </p:style>
        <p:txBody>
          <a:bodyPr anchor="ctr"/>
          <a:lstStyle/>
          <a:p>
            <a:r>
              <a:rPr lang="fr-FR" dirty="0" smtClean="0"/>
              <a:t>Le taux d'abonnés utilisant des outils de contrôle parental n'est que de 0,5% du total des abonnés à l'Internet à </a:t>
            </a:r>
            <a:r>
              <a:rPr lang="fr-FR" dirty="0" err="1" smtClean="0"/>
              <a:t>Ogero</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p:cTn id="7" dur="1000" fill="hold"/>
                                        <p:tgtEl>
                                          <p:spTgt spid="3">
                                            <p:bg/>
                                          </p:spTgt>
                                        </p:tgtEl>
                                        <p:attrNameLst>
                                          <p:attrName>ppt_w</p:attrName>
                                        </p:attrNameLst>
                                      </p:cBhvr>
                                      <p:tavLst>
                                        <p:tav tm="0">
                                          <p:val>
                                            <p:fltVal val="0"/>
                                          </p:val>
                                        </p:tav>
                                        <p:tav tm="100000">
                                          <p:val>
                                            <p:strVal val="#ppt_w"/>
                                          </p:val>
                                        </p:tav>
                                      </p:tavLst>
                                    </p:anim>
                                    <p:anim calcmode="lin" valueType="num">
                                      <p:cBhvr>
                                        <p:cTn id="8" dur="1000" fill="hold"/>
                                        <p:tgtEl>
                                          <p:spTgt spid="3">
                                            <p:bg/>
                                          </p:spTgt>
                                        </p:tgtEl>
                                        <p:attrNameLst>
                                          <p:attrName>ppt_h</p:attrName>
                                        </p:attrNameLst>
                                      </p:cBhvr>
                                      <p:tavLst>
                                        <p:tav tm="0">
                                          <p:val>
                                            <p:fltVal val="0"/>
                                          </p:val>
                                        </p:tav>
                                        <p:tav tm="100000">
                                          <p:val>
                                            <p:strVal val="#ppt_h"/>
                                          </p:val>
                                        </p:tav>
                                      </p:tavLst>
                                    </p:anim>
                                    <p:animEffect transition="in" filter="fade">
                                      <p:cBhvr>
                                        <p:cTn id="9" dur="1000"/>
                                        <p:tgtEl>
                                          <p:spTgt spid="3">
                                            <p:bg/>
                                          </p:spTgt>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1000"/>
                                        <p:tgtEl>
                                          <p:spTgt spid="3">
                                            <p:txEl>
                                              <p:pRg st="0" end="0"/>
                                            </p:txEl>
                                          </p:spTgt>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9" dur="1000"/>
                                        <p:tgtEl>
                                          <p:spTgt spid="3">
                                            <p:txEl>
                                              <p:pRg st="1" end="1"/>
                                            </p:txEl>
                                          </p:spTgt>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4" dur="1000"/>
                                        <p:tgtEl>
                                          <p:spTgt spid="3">
                                            <p:txEl>
                                              <p:pRg st="2" end="2"/>
                                            </p:txEl>
                                          </p:spTgt>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p:cTn id="2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9" dur="1000"/>
                                        <p:tgtEl>
                                          <p:spTgt spid="3">
                                            <p:txEl>
                                              <p:pRg st="3" end="3"/>
                                            </p:txEl>
                                          </p:spTgt>
                                        </p:tgtEl>
                                      </p:cBhvr>
                                    </p:animEffect>
                                  </p:childTnLst>
                                </p:cTn>
                              </p:par>
                              <p:par>
                                <p:cTn id="30" presetID="53" presetClass="entr" presetSubtype="0" fill="hold" grpId="0" nodeType="with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 calcmode="lin" valueType="num">
                                      <p:cBhvr>
                                        <p:cTn id="32"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3" dur="10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dissolve">
                                      <p:cBhvr>
                                        <p:cTn id="39"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Arc 33"/>
          <p:cNvSpPr/>
          <p:nvPr/>
        </p:nvSpPr>
        <p:spPr>
          <a:xfrm>
            <a:off x="-3002756" y="1357298"/>
            <a:ext cx="6003120" cy="5119702"/>
          </a:xfrm>
          <a:prstGeom prst="arc">
            <a:avLst>
              <a:gd name="adj1" fmla="val 16200000"/>
              <a:gd name="adj2" fmla="val 5370932"/>
            </a:avLst>
          </a:prstGeom>
          <a:solidFill>
            <a:schemeClr val="bg1"/>
          </a:solidFill>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prstClr val="black"/>
              </a:solidFill>
            </a:endParaRPr>
          </a:p>
        </p:txBody>
      </p:sp>
      <p:sp>
        <p:nvSpPr>
          <p:cNvPr id="10" name="Slide Number Placeholder 9"/>
          <p:cNvSpPr>
            <a:spLocks noGrp="1"/>
          </p:cNvSpPr>
          <p:nvPr>
            <p:ph type="sldNum" sz="quarter" idx="12"/>
          </p:nvPr>
        </p:nvSpPr>
        <p:spPr/>
        <p:txBody>
          <a:bodyPr/>
          <a:lstStyle/>
          <a:p>
            <a:pPr>
              <a:defRPr/>
            </a:pPr>
            <a:fld id="{ED409B4C-DA1D-4418-B40A-8B361D4CCCCC}" type="slidenum">
              <a:rPr lang="en-US" smtClean="0"/>
              <a:pPr>
                <a:defRPr/>
              </a:pPr>
              <a:t>7</a:t>
            </a:fld>
            <a:endParaRPr lang="en-US" dirty="0"/>
          </a:p>
        </p:txBody>
      </p:sp>
      <p:sp>
        <p:nvSpPr>
          <p:cNvPr id="3074" name="Date Placeholder 3"/>
          <p:cNvSpPr>
            <a:spLocks noGrp="1"/>
          </p:cNvSpPr>
          <p:nvPr>
            <p:ph type="dt" sz="quarter" idx="4294967295"/>
          </p:nvPr>
        </p:nvSpPr>
        <p:spPr>
          <a:xfrm>
            <a:off x="0" y="6248400"/>
            <a:ext cx="1905000" cy="457200"/>
          </a:xfrm>
          <a:noFill/>
        </p:spPr>
        <p:txBody>
          <a:bodyPr/>
          <a:lstStyle/>
          <a:p>
            <a:r>
              <a:rPr lang="en-US" dirty="0" smtClean="0"/>
              <a:t>  1/20</a:t>
            </a:r>
            <a:endParaRPr lang="en-US" dirty="0"/>
          </a:p>
        </p:txBody>
      </p:sp>
      <p:sp>
        <p:nvSpPr>
          <p:cNvPr id="3077" name="Rectangle 5"/>
          <p:cNvSpPr>
            <a:spLocks noChangeArrowheads="1"/>
          </p:cNvSpPr>
          <p:nvPr/>
        </p:nvSpPr>
        <p:spPr bwMode="auto">
          <a:xfrm>
            <a:off x="1899138" y="6477000"/>
            <a:ext cx="562708" cy="304800"/>
          </a:xfrm>
          <a:prstGeom prst="rect">
            <a:avLst/>
          </a:prstGeom>
          <a:noFill/>
          <a:ln w="9525">
            <a:noFill/>
            <a:miter lim="800000"/>
            <a:headEnd/>
            <a:tailEnd/>
          </a:ln>
        </p:spPr>
        <p:txBody>
          <a:bodyPr anchor="ctr"/>
          <a:lstStyle/>
          <a:p>
            <a:pPr algn="ctr" eaLnBrk="1" hangingPunct="1"/>
            <a:endParaRPr lang="en-US" sz="4400" dirty="0">
              <a:solidFill>
                <a:schemeClr val="tx2"/>
              </a:solidFill>
            </a:endParaRPr>
          </a:p>
        </p:txBody>
      </p:sp>
      <p:sp>
        <p:nvSpPr>
          <p:cNvPr id="3084" name="Rectangle 27"/>
          <p:cNvSpPr>
            <a:spLocks noChangeArrowheads="1"/>
          </p:cNvSpPr>
          <p:nvPr/>
        </p:nvSpPr>
        <p:spPr bwMode="auto">
          <a:xfrm>
            <a:off x="633046" y="-76200"/>
            <a:ext cx="6682154" cy="1143000"/>
          </a:xfrm>
          <a:prstGeom prst="rect">
            <a:avLst/>
          </a:prstGeom>
          <a:noFill/>
          <a:ln w="9525">
            <a:noFill/>
            <a:miter lim="800000"/>
            <a:headEnd/>
            <a:tailEnd/>
          </a:ln>
        </p:spPr>
        <p:txBody>
          <a:bodyPr anchor="ctr"/>
          <a:lstStyle/>
          <a:p>
            <a:pPr eaLnBrk="1" hangingPunct="1"/>
            <a:endParaRPr lang="en-US" sz="3000" dirty="0">
              <a:solidFill>
                <a:schemeClr val="bg1"/>
              </a:solidFill>
            </a:endParaRPr>
          </a:p>
        </p:txBody>
      </p:sp>
      <p:sp>
        <p:nvSpPr>
          <p:cNvPr id="3085" name="Rectangle 29"/>
          <p:cNvSpPr>
            <a:spLocks noChangeArrowheads="1"/>
          </p:cNvSpPr>
          <p:nvPr/>
        </p:nvSpPr>
        <p:spPr bwMode="auto">
          <a:xfrm>
            <a:off x="281355" y="6477000"/>
            <a:ext cx="1406769" cy="304800"/>
          </a:xfrm>
          <a:prstGeom prst="rect">
            <a:avLst/>
          </a:prstGeom>
          <a:noFill/>
          <a:ln w="9525">
            <a:noFill/>
            <a:miter lim="800000"/>
            <a:headEnd/>
            <a:tailEnd/>
          </a:ln>
        </p:spPr>
        <p:txBody>
          <a:bodyPr anchor="ctr"/>
          <a:lstStyle/>
          <a:p>
            <a:pPr eaLnBrk="1" hangingPunct="1"/>
            <a:r>
              <a:rPr lang="en-US" sz="1200" i="1" dirty="0" smtClean="0">
                <a:solidFill>
                  <a:schemeClr val="bg1"/>
                </a:solidFill>
              </a:rPr>
              <a:t> </a:t>
            </a:r>
            <a:endParaRPr lang="en-US" sz="4400" dirty="0">
              <a:solidFill>
                <a:schemeClr val="tx2"/>
              </a:solidFill>
            </a:endParaRPr>
          </a:p>
        </p:txBody>
      </p:sp>
      <p:sp>
        <p:nvSpPr>
          <p:cNvPr id="9" name="Rectangle 8"/>
          <p:cNvSpPr/>
          <p:nvPr/>
        </p:nvSpPr>
        <p:spPr>
          <a:xfrm>
            <a:off x="211015" y="1295403"/>
            <a:ext cx="9144000" cy="646331"/>
          </a:xfrm>
          <a:prstGeom prst="rect">
            <a:avLst/>
          </a:prstGeom>
        </p:spPr>
        <p:txBody>
          <a:bodyPr wrap="square">
            <a:spAutoFit/>
          </a:bodyPr>
          <a:lstStyle/>
          <a:p>
            <a:endParaRPr lang="en-US" dirty="0" smtClean="0"/>
          </a:p>
          <a:p>
            <a:endParaRPr lang="en-US" dirty="0"/>
          </a:p>
        </p:txBody>
      </p:sp>
      <p:sp>
        <p:nvSpPr>
          <p:cNvPr id="11" name="Rectangle 10"/>
          <p:cNvSpPr/>
          <p:nvPr/>
        </p:nvSpPr>
        <p:spPr>
          <a:xfrm>
            <a:off x="492370" y="152401"/>
            <a:ext cx="3906647" cy="1015663"/>
          </a:xfrm>
          <a:prstGeom prst="rect">
            <a:avLst/>
          </a:prstGeom>
        </p:spPr>
        <p:txBody>
          <a:bodyPr wrap="none">
            <a:spAutoFit/>
          </a:bodyPr>
          <a:lstStyle/>
          <a:p>
            <a:r>
              <a:rPr lang="en-US" sz="3000" dirty="0" smtClean="0">
                <a:solidFill>
                  <a:schemeClr val="bg1"/>
                </a:solidFill>
              </a:rPr>
              <a:t>TRA’s role in e-Health</a:t>
            </a:r>
          </a:p>
          <a:p>
            <a:endParaRPr lang="en-US" sz="3000" dirty="0">
              <a:solidFill>
                <a:schemeClr val="bg1"/>
              </a:solidFill>
            </a:endParaRPr>
          </a:p>
        </p:txBody>
      </p:sp>
      <p:pic>
        <p:nvPicPr>
          <p:cNvPr id="3075" name="Picture 26"/>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6" name="TextBox 25"/>
          <p:cNvSpPr txBox="1"/>
          <p:nvPr/>
        </p:nvSpPr>
        <p:spPr>
          <a:xfrm flipH="1">
            <a:off x="3134786" y="1340768"/>
            <a:ext cx="5794931" cy="738664"/>
          </a:xfrm>
          <a:prstGeom prst="rect">
            <a:avLst/>
          </a:prstGeom>
          <a:noFill/>
        </p:spPr>
        <p:txBody>
          <a:bodyPr wrap="square" rtlCol="0">
            <a:spAutoFit/>
          </a:bodyPr>
          <a:lstStyle/>
          <a:p>
            <a:endParaRPr lang="fr-FR" sz="1400" dirty="0" smtClean="0"/>
          </a:p>
          <a:p>
            <a:r>
              <a:rPr lang="fr-FR" sz="1400" dirty="0" smtClean="0"/>
              <a:t>Contribuer à la propagation de la responsabilité sociale et de sensibilisation</a:t>
            </a:r>
            <a:endParaRPr lang="fr-FR" sz="1400" dirty="0"/>
          </a:p>
        </p:txBody>
      </p:sp>
      <p:sp>
        <p:nvSpPr>
          <p:cNvPr id="28" name="TextBox 27"/>
          <p:cNvSpPr txBox="1"/>
          <p:nvPr/>
        </p:nvSpPr>
        <p:spPr>
          <a:xfrm flipH="1">
            <a:off x="3563888" y="2204864"/>
            <a:ext cx="5305072" cy="738664"/>
          </a:xfrm>
          <a:prstGeom prst="rect">
            <a:avLst/>
          </a:prstGeom>
          <a:noFill/>
        </p:spPr>
        <p:txBody>
          <a:bodyPr wrap="square" rtlCol="0">
            <a:spAutoFit/>
          </a:bodyPr>
          <a:lstStyle/>
          <a:p>
            <a:r>
              <a:rPr lang="fr-FR" sz="1400" dirty="0" smtClean="0"/>
              <a:t>Fournir aux utilisateurs un contrôle parental / système de filtrage et des outils quand ils adhèrent à ces services et fournir des services spécialisés de protection pour les enfants / mineurs</a:t>
            </a:r>
            <a:endParaRPr lang="fr-FR" sz="1400" dirty="0"/>
          </a:p>
        </p:txBody>
      </p:sp>
      <p:sp>
        <p:nvSpPr>
          <p:cNvPr id="31" name="TextBox 30"/>
          <p:cNvSpPr txBox="1"/>
          <p:nvPr/>
        </p:nvSpPr>
        <p:spPr>
          <a:xfrm flipH="1">
            <a:off x="3635896" y="3068960"/>
            <a:ext cx="5305072" cy="954107"/>
          </a:xfrm>
          <a:prstGeom prst="rect">
            <a:avLst/>
          </a:prstGeom>
          <a:noFill/>
        </p:spPr>
        <p:txBody>
          <a:bodyPr wrap="square" rtlCol="0">
            <a:spAutoFit/>
          </a:bodyPr>
          <a:lstStyle/>
          <a:p>
            <a:r>
              <a:rPr lang="fr-FR" sz="1400" dirty="0" smtClean="0"/>
              <a:t>Annoncer les moteurs de recherche et la disponibilité de certaines lignes chaudes, et des informations sur l'utilisation responsable de l’Internet  et construire des sections dédiées sur leur site web pour éduquer les parents / enfants</a:t>
            </a:r>
            <a:endParaRPr lang="fr-FR" sz="1400" dirty="0"/>
          </a:p>
        </p:txBody>
      </p:sp>
      <p:sp>
        <p:nvSpPr>
          <p:cNvPr id="33" name="TextBox 32"/>
          <p:cNvSpPr txBox="1"/>
          <p:nvPr/>
        </p:nvSpPr>
        <p:spPr>
          <a:xfrm flipH="1">
            <a:off x="3334148" y="4869160"/>
            <a:ext cx="5809852" cy="954107"/>
          </a:xfrm>
          <a:prstGeom prst="rect">
            <a:avLst/>
          </a:prstGeom>
          <a:noFill/>
        </p:spPr>
        <p:txBody>
          <a:bodyPr wrap="square" rtlCol="0">
            <a:spAutoFit/>
          </a:bodyPr>
          <a:lstStyle/>
          <a:p>
            <a:r>
              <a:rPr lang="fr-FR" sz="1400" dirty="0" smtClean="0"/>
              <a:t>Offrir un contenu sécurisé, un service de filtrage à la demande et des logiciels de contrôle parental pour les utilisateurs.  Concevoir et appliquer des moyens de protection appropriés en coordination avec l‘ART</a:t>
            </a:r>
            <a:endParaRPr lang="fr-FR" sz="1400" dirty="0"/>
          </a:p>
        </p:txBody>
      </p:sp>
      <p:sp>
        <p:nvSpPr>
          <p:cNvPr id="29" name="Flowchart: Alternate Process 28"/>
          <p:cNvSpPr/>
          <p:nvPr/>
        </p:nvSpPr>
        <p:spPr bwMode="auto">
          <a:xfrm>
            <a:off x="0" y="692696"/>
            <a:ext cx="8100994" cy="72008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pPr algn="ctr"/>
            <a:r>
              <a:rPr lang="fr-FR" sz="1600" dirty="0" smtClean="0">
                <a:solidFill>
                  <a:schemeClr val="bg1"/>
                </a:solidFill>
              </a:rPr>
              <a:t>L’ART </a:t>
            </a:r>
            <a:r>
              <a:rPr lang="fr-FR" sz="1600" dirty="0" smtClean="0">
                <a:solidFill>
                  <a:schemeClr val="bg1"/>
                </a:solidFill>
              </a:rPr>
              <a:t>prend des </a:t>
            </a:r>
            <a:r>
              <a:rPr lang="fr-FR" sz="1600" dirty="0" smtClean="0">
                <a:solidFill>
                  <a:schemeClr val="bg1"/>
                </a:solidFill>
              </a:rPr>
              <a:t>dispositions particulières et </a:t>
            </a:r>
            <a:r>
              <a:rPr lang="fr-FR" sz="1600" dirty="0" smtClean="0">
                <a:solidFill>
                  <a:schemeClr val="bg1"/>
                </a:solidFill>
              </a:rPr>
              <a:t>demande </a:t>
            </a:r>
            <a:r>
              <a:rPr lang="fr-FR" sz="1600" dirty="0" smtClean="0">
                <a:solidFill>
                  <a:schemeClr val="bg1"/>
                </a:solidFill>
              </a:rPr>
              <a:t>aux licenciés fournisseurs de services internet </a:t>
            </a:r>
            <a:r>
              <a:rPr lang="fr-FR" sz="1600" dirty="0" smtClean="0">
                <a:solidFill>
                  <a:schemeClr val="bg1"/>
                </a:solidFill>
              </a:rPr>
              <a:t>a travers un </a:t>
            </a:r>
            <a:r>
              <a:rPr lang="fr-FR" sz="1600" dirty="0" smtClean="0">
                <a:solidFill>
                  <a:schemeClr val="bg1"/>
                </a:solidFill>
              </a:rPr>
              <a:t>Code de Déontologie qui sera signe bientôt </a:t>
            </a:r>
            <a:r>
              <a:rPr lang="fr-FR" sz="1600" dirty="0" smtClean="0">
                <a:solidFill>
                  <a:schemeClr val="bg1"/>
                </a:solidFill>
              </a:rPr>
              <a:t>de</a:t>
            </a:r>
            <a:r>
              <a:rPr lang="fr-FR" sz="1600" dirty="0" smtClean="0">
                <a:solidFill>
                  <a:schemeClr val="bg1"/>
                </a:solidFill>
              </a:rPr>
              <a:t>:</a:t>
            </a:r>
            <a:endParaRPr lang="fr-FR" sz="1600" dirty="0">
              <a:solidFill>
                <a:schemeClr val="bg1"/>
              </a:solidFill>
            </a:endParaRPr>
          </a:p>
        </p:txBody>
      </p:sp>
      <p:sp>
        <p:nvSpPr>
          <p:cNvPr id="37" name="TextBox 36"/>
          <p:cNvSpPr txBox="1"/>
          <p:nvPr/>
        </p:nvSpPr>
        <p:spPr>
          <a:xfrm flipH="1">
            <a:off x="2786050" y="5805264"/>
            <a:ext cx="6357950" cy="738664"/>
          </a:xfrm>
          <a:prstGeom prst="rect">
            <a:avLst/>
          </a:prstGeom>
          <a:noFill/>
        </p:spPr>
        <p:txBody>
          <a:bodyPr wrap="square" rtlCol="0">
            <a:spAutoFit/>
          </a:bodyPr>
          <a:lstStyle/>
          <a:p>
            <a:r>
              <a:rPr lang="fr-FR" sz="1400" dirty="0" smtClean="0"/>
              <a:t>Adopter les systèmes de protection nécessaires, tels que les systèmes de protection anti-virus et anti-spam et les systèmes de filtrage afin de protéger la confidentialité, sécurité et intégrité des renseignements personnels</a:t>
            </a:r>
            <a:endParaRPr lang="fr-FR" sz="1400" dirty="0"/>
          </a:p>
        </p:txBody>
      </p:sp>
      <p:sp>
        <p:nvSpPr>
          <p:cNvPr id="39" name="TextBox 38"/>
          <p:cNvSpPr txBox="1"/>
          <p:nvPr/>
        </p:nvSpPr>
        <p:spPr>
          <a:xfrm flipH="1">
            <a:off x="3635896" y="4077072"/>
            <a:ext cx="5305072" cy="738664"/>
          </a:xfrm>
          <a:prstGeom prst="rect">
            <a:avLst/>
          </a:prstGeom>
          <a:noFill/>
        </p:spPr>
        <p:txBody>
          <a:bodyPr wrap="square" rtlCol="0">
            <a:spAutoFit/>
          </a:bodyPr>
          <a:lstStyle/>
          <a:p>
            <a:r>
              <a:rPr lang="fr-FR" sz="1400" dirty="0" smtClean="0"/>
              <a:t>Maintenir l'ordre public et le respect des lois et de la morale, coopérer les uns avec les autres et faire des efforts constants afin de bloquer et d’empêcher les sites illicites</a:t>
            </a:r>
            <a:endParaRPr lang="fr-FR" sz="1400" dirty="0"/>
          </a:p>
        </p:txBody>
      </p:sp>
      <p:sp>
        <p:nvSpPr>
          <p:cNvPr id="40" name="Rectangle 39"/>
          <p:cNvSpPr/>
          <p:nvPr/>
        </p:nvSpPr>
        <p:spPr>
          <a:xfrm>
            <a:off x="27646" y="0"/>
            <a:ext cx="7928729" cy="830997"/>
          </a:xfrm>
          <a:prstGeom prst="rect">
            <a:avLst/>
          </a:prstGeom>
        </p:spPr>
        <p:txBody>
          <a:bodyPr wrap="square">
            <a:spAutoFit/>
          </a:bodyPr>
          <a:lstStyle/>
          <a:p>
            <a:pPr algn="ctr"/>
            <a:r>
              <a:rPr lang="fr-FR" sz="2400" dirty="0" smtClean="0">
                <a:solidFill>
                  <a:schemeClr val="bg1"/>
                </a:solidFill>
              </a:rPr>
              <a:t>Mesures réglementaires </a:t>
            </a:r>
            <a:r>
              <a:rPr lang="fr-FR" sz="2400" dirty="0" smtClean="0">
                <a:solidFill>
                  <a:schemeClr val="bg1"/>
                </a:solidFill>
              </a:rPr>
              <a:t>à </a:t>
            </a:r>
            <a:r>
              <a:rPr lang="fr-FR" sz="2400" dirty="0" smtClean="0">
                <a:solidFill>
                  <a:schemeClr val="bg1"/>
                </a:solidFill>
              </a:rPr>
              <a:t>prendre par </a:t>
            </a:r>
            <a:r>
              <a:rPr lang="fr-FR" sz="2400" dirty="0" smtClean="0">
                <a:solidFill>
                  <a:schemeClr val="bg1"/>
                </a:solidFill>
              </a:rPr>
              <a:t>l’ART a traver</a:t>
            </a:r>
            <a:r>
              <a:rPr lang="fr-FR" sz="2400" dirty="0" smtClean="0">
                <a:solidFill>
                  <a:schemeClr val="bg1"/>
                </a:solidFill>
              </a:rPr>
              <a:t>s un Code de Déontologie</a:t>
            </a:r>
            <a:endParaRPr lang="fr-FR" sz="2400" dirty="0">
              <a:solidFill>
                <a:schemeClr val="bg1"/>
              </a:solidFill>
            </a:endParaRPr>
          </a:p>
        </p:txBody>
      </p:sp>
      <p:sp>
        <p:nvSpPr>
          <p:cNvPr id="41" name="Arc 40"/>
          <p:cNvSpPr/>
          <p:nvPr/>
        </p:nvSpPr>
        <p:spPr>
          <a:xfrm>
            <a:off x="-1650999" y="2147684"/>
            <a:ext cx="3223984" cy="2805316"/>
          </a:xfrm>
          <a:prstGeom prst="arc">
            <a:avLst>
              <a:gd name="adj1" fmla="val 16200000"/>
              <a:gd name="adj2" fmla="val 5359794"/>
            </a:avLst>
          </a:prstGeom>
          <a:solidFill>
            <a:schemeClr val="bg1">
              <a:lumMod val="95000"/>
            </a:schemeClr>
          </a:solidFill>
          <a:ln>
            <a:noFill/>
          </a:ln>
          <a:effectLst>
            <a:innerShdw blurRad="304800" dist="50800" dir="18900000">
              <a:prstClr val="black">
                <a:alpha val="1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nvGrpSpPr>
          <p:cNvPr id="42" name="Group 24"/>
          <p:cNvGrpSpPr/>
          <p:nvPr/>
        </p:nvGrpSpPr>
        <p:grpSpPr>
          <a:xfrm rot="5400000">
            <a:off x="-3001289" y="3555782"/>
            <a:ext cx="5749076" cy="241799"/>
            <a:chOff x="-3200400" y="3314701"/>
            <a:chExt cx="6246420" cy="228600"/>
          </a:xfrm>
        </p:grpSpPr>
        <p:sp>
          <p:nvSpPr>
            <p:cNvPr id="43" name="Rounded Rectangle 42"/>
            <p:cNvSpPr/>
            <p:nvPr/>
          </p:nvSpPr>
          <p:spPr>
            <a:xfrm rot="5400000">
              <a:off x="1331520" y="1828801"/>
              <a:ext cx="228600" cy="3200400"/>
            </a:xfrm>
            <a:prstGeom prst="roundRect">
              <a:avLst>
                <a:gd name="adj" fmla="val 35051"/>
              </a:avLst>
            </a:prstGeom>
            <a:solidFill>
              <a:schemeClr val="bg1">
                <a:lumMod val="85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4" name="Rounded Rectangle 43"/>
            <p:cNvSpPr/>
            <p:nvPr/>
          </p:nvSpPr>
          <p:spPr>
            <a:xfrm rot="5400000">
              <a:off x="-1714500" y="1828801"/>
              <a:ext cx="228600" cy="3200400"/>
            </a:xfrm>
            <a:prstGeom prst="roundRect">
              <a:avLst>
                <a:gd name="adj" fmla="val 35051"/>
              </a:avLst>
            </a:prstGeom>
            <a:no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grpSp>
      <p:sp>
        <p:nvSpPr>
          <p:cNvPr id="45" name="Oval 44"/>
          <p:cNvSpPr/>
          <p:nvPr/>
        </p:nvSpPr>
        <p:spPr>
          <a:xfrm>
            <a:off x="2643174" y="1571614"/>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6" name="Oval 45"/>
          <p:cNvSpPr/>
          <p:nvPr/>
        </p:nvSpPr>
        <p:spPr>
          <a:xfrm>
            <a:off x="2915816" y="2348880"/>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7" name="Oval 46"/>
          <p:cNvSpPr/>
          <p:nvPr/>
        </p:nvSpPr>
        <p:spPr>
          <a:xfrm>
            <a:off x="3203848" y="3068960"/>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8" name="Oval 47"/>
          <p:cNvSpPr/>
          <p:nvPr/>
        </p:nvSpPr>
        <p:spPr>
          <a:xfrm>
            <a:off x="3275856" y="4149080"/>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49" name="Oval 48"/>
          <p:cNvSpPr/>
          <p:nvPr/>
        </p:nvSpPr>
        <p:spPr>
          <a:xfrm>
            <a:off x="2987824" y="4941168"/>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0" name="Oval 49"/>
          <p:cNvSpPr/>
          <p:nvPr/>
        </p:nvSpPr>
        <p:spPr>
          <a:xfrm>
            <a:off x="2411760" y="5805264"/>
            <a:ext cx="329725" cy="286907"/>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7380000">
                                      <p:cBhvr>
                                        <p:cTn id="6" dur="1000" fill="hold"/>
                                        <p:tgtEl>
                                          <p:spTgt spid="42"/>
                                        </p:tgtEl>
                                        <p:attrNameLst>
                                          <p:attrName>r</p:attrName>
                                        </p:attrNameLst>
                                      </p:cBhvr>
                                    </p:animRot>
                                  </p:childTnLst>
                                </p:cTn>
                              </p:par>
                            </p:childTnLst>
                          </p:cTn>
                        </p:par>
                        <p:par>
                          <p:cTn id="7" fill="hold">
                            <p:stCondLst>
                              <p:cond delay="1000"/>
                            </p:stCondLst>
                            <p:childTnLst>
                              <p:par>
                                <p:cTn id="8" presetID="1" presetClass="emph" presetSubtype="2" fill="hold" nodeType="afterEffect">
                                  <p:stCondLst>
                                    <p:cond delay="0"/>
                                  </p:stCondLst>
                                  <p:childTnLst>
                                    <p:animClr clrSpc="rgb" dir="cw">
                                      <p:cBhvr>
                                        <p:cTn id="9" dur="500" fill="hold"/>
                                        <p:tgtEl>
                                          <p:spTgt spid="45"/>
                                        </p:tgtEl>
                                        <p:attrNameLst>
                                          <p:attrName>fillcolor</p:attrName>
                                        </p:attrNameLst>
                                      </p:cBhvr>
                                      <p:to>
                                        <a:srgbClr val="829975"/>
                                      </p:to>
                                    </p:animClr>
                                    <p:set>
                                      <p:cBhvr>
                                        <p:cTn id="10" dur="500" fill="hold"/>
                                        <p:tgtEl>
                                          <p:spTgt spid="45"/>
                                        </p:tgtEl>
                                        <p:attrNameLst>
                                          <p:attrName>fill.type</p:attrName>
                                        </p:attrNameLst>
                                      </p:cBhvr>
                                      <p:to>
                                        <p:strVal val="solid"/>
                                      </p:to>
                                    </p:set>
                                    <p:set>
                                      <p:cBhvr>
                                        <p:cTn id="11" dur="500" fill="hold"/>
                                        <p:tgtEl>
                                          <p:spTgt spid="45"/>
                                        </p:tgtEl>
                                        <p:attrNameLst>
                                          <p:attrName>fill.on</p:attrName>
                                        </p:attrNameLst>
                                      </p:cBhvr>
                                      <p:to>
                                        <p:strVal val="true"/>
                                      </p:to>
                                    </p:set>
                                  </p:childTnLst>
                                </p:cTn>
                              </p:par>
                              <p:par>
                                <p:cTn id="12" presetID="9" presetClass="entr" presetSubtype="0" fill="hold" grpId="0" nodeType="with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dissolve">
                                      <p:cBhvr>
                                        <p:cTn id="14" dur="500"/>
                                        <p:tgtEl>
                                          <p:spTgt spid="26"/>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1200000">
                                      <p:cBhvr>
                                        <p:cTn id="18" dur="1000" fill="hold"/>
                                        <p:tgtEl>
                                          <p:spTgt spid="42"/>
                                        </p:tgtEl>
                                        <p:attrNameLst>
                                          <p:attrName>r</p:attrName>
                                        </p:attrNameLst>
                                      </p:cBhvr>
                                    </p:animRot>
                                  </p:childTnLst>
                                </p:cTn>
                              </p:par>
                            </p:childTnLst>
                          </p:cTn>
                        </p:par>
                        <p:par>
                          <p:cTn id="19" fill="hold">
                            <p:stCondLst>
                              <p:cond delay="1000"/>
                            </p:stCondLst>
                            <p:childTnLst>
                              <p:par>
                                <p:cTn id="20" presetID="1" presetClass="emph" presetSubtype="2" fill="hold" nodeType="afterEffect">
                                  <p:stCondLst>
                                    <p:cond delay="0"/>
                                  </p:stCondLst>
                                  <p:childTnLst>
                                    <p:animClr clrSpc="rgb" dir="cw">
                                      <p:cBhvr>
                                        <p:cTn id="21" dur="500" fill="hold"/>
                                        <p:tgtEl>
                                          <p:spTgt spid="46"/>
                                        </p:tgtEl>
                                        <p:attrNameLst>
                                          <p:attrName>fillcolor</p:attrName>
                                        </p:attrNameLst>
                                      </p:cBhvr>
                                      <p:to>
                                        <a:srgbClr val="829975"/>
                                      </p:to>
                                    </p:animClr>
                                    <p:set>
                                      <p:cBhvr>
                                        <p:cTn id="22" dur="500" fill="hold"/>
                                        <p:tgtEl>
                                          <p:spTgt spid="46"/>
                                        </p:tgtEl>
                                        <p:attrNameLst>
                                          <p:attrName>fill.type</p:attrName>
                                        </p:attrNameLst>
                                      </p:cBhvr>
                                      <p:to>
                                        <p:strVal val="solid"/>
                                      </p:to>
                                    </p:set>
                                    <p:set>
                                      <p:cBhvr>
                                        <p:cTn id="23" dur="500" fill="hold"/>
                                        <p:tgtEl>
                                          <p:spTgt spid="46"/>
                                        </p:tgtEl>
                                        <p:attrNameLst>
                                          <p:attrName>fill.on</p:attrName>
                                        </p:attrNameLst>
                                      </p:cBhvr>
                                      <p:to>
                                        <p:strVal val="true"/>
                                      </p:to>
                                    </p:set>
                                  </p:childTnLst>
                                </p:cTn>
                              </p:par>
                              <p:par>
                                <p:cTn id="24" presetID="29"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 calcmode="lin" valueType="num">
                                      <p:cBhvr>
                                        <p:cTn id="26" dur="1000" fill="hold"/>
                                        <p:tgtEl>
                                          <p:spTgt spid="28"/>
                                        </p:tgtEl>
                                        <p:attrNameLst>
                                          <p:attrName>ppt_x</p:attrName>
                                        </p:attrNameLst>
                                      </p:cBhvr>
                                      <p:tavLst>
                                        <p:tav tm="0">
                                          <p:val>
                                            <p:strVal val="#ppt_x-.2"/>
                                          </p:val>
                                        </p:tav>
                                        <p:tav tm="100000">
                                          <p:val>
                                            <p:strVal val="#ppt_x"/>
                                          </p:val>
                                        </p:tav>
                                      </p:tavLst>
                                    </p:anim>
                                    <p:anim calcmode="lin" valueType="num">
                                      <p:cBhvr>
                                        <p:cTn id="27" dur="1000" fill="hold"/>
                                        <p:tgtEl>
                                          <p:spTgt spid="28"/>
                                        </p:tgtEl>
                                        <p:attrNameLst>
                                          <p:attrName>ppt_y</p:attrName>
                                        </p:attrNameLst>
                                      </p:cBhvr>
                                      <p:tavLst>
                                        <p:tav tm="0">
                                          <p:val>
                                            <p:strVal val="#ppt_y"/>
                                          </p:val>
                                        </p:tav>
                                        <p:tav tm="100000">
                                          <p:val>
                                            <p:strVal val="#ppt_y"/>
                                          </p:val>
                                        </p:tav>
                                      </p:tavLst>
                                    </p:anim>
                                    <p:animEffect transition="in" filter="wipe(right)" prLst="gradientSize: 0.1">
                                      <p:cBhvr>
                                        <p:cTn id="28" dur="1000"/>
                                        <p:tgtEl>
                                          <p:spTgt spid="28"/>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nodeType="clickEffect">
                                  <p:stCondLst>
                                    <p:cond delay="0"/>
                                  </p:stCondLst>
                                  <p:childTnLst>
                                    <p:animRot by="780000">
                                      <p:cBhvr>
                                        <p:cTn id="32" dur="1000" fill="hold"/>
                                        <p:tgtEl>
                                          <p:spTgt spid="42"/>
                                        </p:tgtEl>
                                        <p:attrNameLst>
                                          <p:attrName>r</p:attrName>
                                        </p:attrNameLst>
                                      </p:cBhvr>
                                    </p:animRot>
                                  </p:childTnLst>
                                </p:cTn>
                              </p:par>
                            </p:childTnLst>
                          </p:cTn>
                        </p:par>
                        <p:par>
                          <p:cTn id="33" fill="hold">
                            <p:stCondLst>
                              <p:cond delay="1000"/>
                            </p:stCondLst>
                            <p:childTnLst>
                              <p:par>
                                <p:cTn id="34" presetID="1" presetClass="emph" presetSubtype="2" fill="hold" nodeType="afterEffect">
                                  <p:stCondLst>
                                    <p:cond delay="0"/>
                                  </p:stCondLst>
                                  <p:childTnLst>
                                    <p:animClr clrSpc="rgb" dir="cw">
                                      <p:cBhvr>
                                        <p:cTn id="35" dur="500" fill="hold"/>
                                        <p:tgtEl>
                                          <p:spTgt spid="47"/>
                                        </p:tgtEl>
                                        <p:attrNameLst>
                                          <p:attrName>fillcolor</p:attrName>
                                        </p:attrNameLst>
                                      </p:cBhvr>
                                      <p:to>
                                        <a:srgbClr val="829975"/>
                                      </p:to>
                                    </p:animClr>
                                    <p:set>
                                      <p:cBhvr>
                                        <p:cTn id="36" dur="500" fill="hold"/>
                                        <p:tgtEl>
                                          <p:spTgt spid="47"/>
                                        </p:tgtEl>
                                        <p:attrNameLst>
                                          <p:attrName>fill.type</p:attrName>
                                        </p:attrNameLst>
                                      </p:cBhvr>
                                      <p:to>
                                        <p:strVal val="solid"/>
                                      </p:to>
                                    </p:set>
                                    <p:set>
                                      <p:cBhvr>
                                        <p:cTn id="37" dur="500" fill="hold"/>
                                        <p:tgtEl>
                                          <p:spTgt spid="47"/>
                                        </p:tgtEl>
                                        <p:attrNameLst>
                                          <p:attrName>fill.on</p:attrName>
                                        </p:attrNameLst>
                                      </p:cBhvr>
                                      <p:to>
                                        <p:strVal val="true"/>
                                      </p:to>
                                    </p:set>
                                  </p:childTnLst>
                                </p:cTn>
                              </p:par>
                              <p:par>
                                <p:cTn id="38" presetID="29" presetClass="entr" presetSubtype="0" fill="hold" grpId="0" nodeType="with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p:cTn id="40" dur="1000" fill="hold"/>
                                        <p:tgtEl>
                                          <p:spTgt spid="31"/>
                                        </p:tgtEl>
                                        <p:attrNameLst>
                                          <p:attrName>ppt_x</p:attrName>
                                        </p:attrNameLst>
                                      </p:cBhvr>
                                      <p:tavLst>
                                        <p:tav tm="0">
                                          <p:val>
                                            <p:strVal val="#ppt_x-.2"/>
                                          </p:val>
                                        </p:tav>
                                        <p:tav tm="100000">
                                          <p:val>
                                            <p:strVal val="#ppt_x"/>
                                          </p:val>
                                        </p:tav>
                                      </p:tavLst>
                                    </p:anim>
                                    <p:anim calcmode="lin" valueType="num">
                                      <p:cBhvr>
                                        <p:cTn id="41" dur="1000" fill="hold"/>
                                        <p:tgtEl>
                                          <p:spTgt spid="31"/>
                                        </p:tgtEl>
                                        <p:attrNameLst>
                                          <p:attrName>ppt_y</p:attrName>
                                        </p:attrNameLst>
                                      </p:cBhvr>
                                      <p:tavLst>
                                        <p:tav tm="0">
                                          <p:val>
                                            <p:strVal val="#ppt_y"/>
                                          </p:val>
                                        </p:tav>
                                        <p:tav tm="100000">
                                          <p:val>
                                            <p:strVal val="#ppt_y"/>
                                          </p:val>
                                        </p:tav>
                                      </p:tavLst>
                                    </p:anim>
                                    <p:animEffect transition="in" filter="wipe(right)" prLst="gradientSize: 0.1">
                                      <p:cBhvr>
                                        <p:cTn id="42" dur="1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mph" presetSubtype="0" fill="hold" nodeType="clickEffect">
                                  <p:stCondLst>
                                    <p:cond delay="0"/>
                                  </p:stCondLst>
                                  <p:childTnLst>
                                    <p:animRot by="780000">
                                      <p:cBhvr>
                                        <p:cTn id="46" dur="1000" fill="hold"/>
                                        <p:tgtEl>
                                          <p:spTgt spid="42"/>
                                        </p:tgtEl>
                                        <p:attrNameLst>
                                          <p:attrName>r</p:attrName>
                                        </p:attrNameLst>
                                      </p:cBhvr>
                                    </p:animRot>
                                  </p:childTnLst>
                                </p:cTn>
                              </p:par>
                            </p:childTnLst>
                          </p:cTn>
                        </p:par>
                        <p:par>
                          <p:cTn id="47" fill="hold">
                            <p:stCondLst>
                              <p:cond delay="1000"/>
                            </p:stCondLst>
                            <p:childTnLst>
                              <p:par>
                                <p:cTn id="48" presetID="1" presetClass="emph" presetSubtype="2" fill="hold" nodeType="afterEffect">
                                  <p:stCondLst>
                                    <p:cond delay="0"/>
                                  </p:stCondLst>
                                  <p:childTnLst>
                                    <p:animClr clrSpc="rgb" dir="cw">
                                      <p:cBhvr>
                                        <p:cTn id="49" dur="500" fill="hold"/>
                                        <p:tgtEl>
                                          <p:spTgt spid="48"/>
                                        </p:tgtEl>
                                        <p:attrNameLst>
                                          <p:attrName>fillcolor</p:attrName>
                                        </p:attrNameLst>
                                      </p:cBhvr>
                                      <p:to>
                                        <a:srgbClr val="829975"/>
                                      </p:to>
                                    </p:animClr>
                                    <p:set>
                                      <p:cBhvr>
                                        <p:cTn id="50" dur="500" fill="hold"/>
                                        <p:tgtEl>
                                          <p:spTgt spid="48"/>
                                        </p:tgtEl>
                                        <p:attrNameLst>
                                          <p:attrName>fill.type</p:attrName>
                                        </p:attrNameLst>
                                      </p:cBhvr>
                                      <p:to>
                                        <p:strVal val="solid"/>
                                      </p:to>
                                    </p:set>
                                    <p:set>
                                      <p:cBhvr>
                                        <p:cTn id="51" dur="500" fill="hold"/>
                                        <p:tgtEl>
                                          <p:spTgt spid="48"/>
                                        </p:tgtEl>
                                        <p:attrNameLst>
                                          <p:attrName>fill.on</p:attrName>
                                        </p:attrNameLst>
                                      </p:cBhvr>
                                      <p:to>
                                        <p:strVal val="true"/>
                                      </p:to>
                                    </p:set>
                                  </p:childTnLst>
                                </p:cTn>
                              </p:par>
                              <p:par>
                                <p:cTn id="52" presetID="29" presetClass="entr" presetSubtype="0" fill="hold" grpId="0" nodeType="withEffect">
                                  <p:stCondLst>
                                    <p:cond delay="0"/>
                                  </p:stCondLst>
                                  <p:childTnLst>
                                    <p:set>
                                      <p:cBhvr>
                                        <p:cTn id="53" dur="1" fill="hold">
                                          <p:stCondLst>
                                            <p:cond delay="0"/>
                                          </p:stCondLst>
                                        </p:cTn>
                                        <p:tgtEl>
                                          <p:spTgt spid="39"/>
                                        </p:tgtEl>
                                        <p:attrNameLst>
                                          <p:attrName>style.visibility</p:attrName>
                                        </p:attrNameLst>
                                      </p:cBhvr>
                                      <p:to>
                                        <p:strVal val="visible"/>
                                      </p:to>
                                    </p:set>
                                    <p:anim calcmode="lin" valueType="num">
                                      <p:cBhvr>
                                        <p:cTn id="54" dur="1000" fill="hold"/>
                                        <p:tgtEl>
                                          <p:spTgt spid="39"/>
                                        </p:tgtEl>
                                        <p:attrNameLst>
                                          <p:attrName>ppt_x</p:attrName>
                                        </p:attrNameLst>
                                      </p:cBhvr>
                                      <p:tavLst>
                                        <p:tav tm="0">
                                          <p:val>
                                            <p:strVal val="#ppt_x-.2"/>
                                          </p:val>
                                        </p:tav>
                                        <p:tav tm="100000">
                                          <p:val>
                                            <p:strVal val="#ppt_x"/>
                                          </p:val>
                                        </p:tav>
                                      </p:tavLst>
                                    </p:anim>
                                    <p:anim calcmode="lin" valueType="num">
                                      <p:cBhvr>
                                        <p:cTn id="55"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9"/>
                                        </p:tgtEl>
                                      </p:cBhvr>
                                    </p:animEffect>
                                  </p:childTnLst>
                                </p:cTn>
                              </p:par>
                            </p:childTnLst>
                          </p:cTn>
                        </p:par>
                      </p:childTnLst>
                    </p:cTn>
                  </p:par>
                  <p:par>
                    <p:cTn id="57" fill="hold">
                      <p:stCondLst>
                        <p:cond delay="indefinite"/>
                      </p:stCondLst>
                      <p:childTnLst>
                        <p:par>
                          <p:cTn id="58" fill="hold">
                            <p:stCondLst>
                              <p:cond delay="0"/>
                            </p:stCondLst>
                            <p:childTnLst>
                              <p:par>
                                <p:cTn id="59" presetID="8" presetClass="emph" presetSubtype="0" fill="hold" nodeType="clickEffect">
                                  <p:stCondLst>
                                    <p:cond delay="0"/>
                                  </p:stCondLst>
                                  <p:childTnLst>
                                    <p:animRot by="900000">
                                      <p:cBhvr>
                                        <p:cTn id="60" dur="1000" fill="hold"/>
                                        <p:tgtEl>
                                          <p:spTgt spid="42"/>
                                        </p:tgtEl>
                                        <p:attrNameLst>
                                          <p:attrName>r</p:attrName>
                                        </p:attrNameLst>
                                      </p:cBhvr>
                                    </p:animRot>
                                  </p:childTnLst>
                                </p:cTn>
                              </p:par>
                            </p:childTnLst>
                          </p:cTn>
                        </p:par>
                        <p:par>
                          <p:cTn id="61" fill="hold">
                            <p:stCondLst>
                              <p:cond delay="1000"/>
                            </p:stCondLst>
                            <p:childTnLst>
                              <p:par>
                                <p:cTn id="62" presetID="1" presetClass="emph" presetSubtype="2" fill="hold" nodeType="afterEffect">
                                  <p:stCondLst>
                                    <p:cond delay="0"/>
                                  </p:stCondLst>
                                  <p:childTnLst>
                                    <p:animClr clrSpc="rgb" dir="cw">
                                      <p:cBhvr>
                                        <p:cTn id="63" dur="500" fill="hold"/>
                                        <p:tgtEl>
                                          <p:spTgt spid="49"/>
                                        </p:tgtEl>
                                        <p:attrNameLst>
                                          <p:attrName>fillcolor</p:attrName>
                                        </p:attrNameLst>
                                      </p:cBhvr>
                                      <p:to>
                                        <a:srgbClr val="829975"/>
                                      </p:to>
                                    </p:animClr>
                                    <p:set>
                                      <p:cBhvr>
                                        <p:cTn id="64" dur="500" fill="hold"/>
                                        <p:tgtEl>
                                          <p:spTgt spid="49"/>
                                        </p:tgtEl>
                                        <p:attrNameLst>
                                          <p:attrName>fill.type</p:attrName>
                                        </p:attrNameLst>
                                      </p:cBhvr>
                                      <p:to>
                                        <p:strVal val="solid"/>
                                      </p:to>
                                    </p:set>
                                    <p:set>
                                      <p:cBhvr>
                                        <p:cTn id="65" dur="500" fill="hold"/>
                                        <p:tgtEl>
                                          <p:spTgt spid="49"/>
                                        </p:tgtEl>
                                        <p:attrNameLst>
                                          <p:attrName>fill.on</p:attrName>
                                        </p:attrNameLst>
                                      </p:cBhvr>
                                      <p:to>
                                        <p:strVal val="true"/>
                                      </p:to>
                                    </p:set>
                                  </p:childTnLst>
                                </p:cTn>
                              </p:par>
                              <p:par>
                                <p:cTn id="66" presetID="29" presetClass="entr" presetSubtype="0" fill="hold" grpId="0" nodeType="withEffect">
                                  <p:stCondLst>
                                    <p:cond delay="0"/>
                                  </p:stCondLst>
                                  <p:childTnLst>
                                    <p:set>
                                      <p:cBhvr>
                                        <p:cTn id="67" dur="1" fill="hold">
                                          <p:stCondLst>
                                            <p:cond delay="0"/>
                                          </p:stCondLst>
                                        </p:cTn>
                                        <p:tgtEl>
                                          <p:spTgt spid="33"/>
                                        </p:tgtEl>
                                        <p:attrNameLst>
                                          <p:attrName>style.visibility</p:attrName>
                                        </p:attrNameLst>
                                      </p:cBhvr>
                                      <p:to>
                                        <p:strVal val="visible"/>
                                      </p:to>
                                    </p:set>
                                    <p:anim calcmode="lin" valueType="num">
                                      <p:cBhvr>
                                        <p:cTn id="68" dur="1000" fill="hold"/>
                                        <p:tgtEl>
                                          <p:spTgt spid="33"/>
                                        </p:tgtEl>
                                        <p:attrNameLst>
                                          <p:attrName>ppt_x</p:attrName>
                                        </p:attrNameLst>
                                      </p:cBhvr>
                                      <p:tavLst>
                                        <p:tav tm="0">
                                          <p:val>
                                            <p:strVal val="#ppt_x-.2"/>
                                          </p:val>
                                        </p:tav>
                                        <p:tav tm="100000">
                                          <p:val>
                                            <p:strVal val="#ppt_x"/>
                                          </p:val>
                                        </p:tav>
                                      </p:tavLst>
                                    </p:anim>
                                    <p:anim calcmode="lin" valueType="num">
                                      <p:cBhvr>
                                        <p:cTn id="69" dur="10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70" dur="1000"/>
                                        <p:tgtEl>
                                          <p:spTgt spid="33"/>
                                        </p:tgtEl>
                                      </p:cBhvr>
                                    </p:animEffect>
                                  </p:childTnLst>
                                </p:cTn>
                              </p:par>
                            </p:childTnLst>
                          </p:cTn>
                        </p:par>
                      </p:childTnLst>
                    </p:cTn>
                  </p:par>
                  <p:par>
                    <p:cTn id="71" fill="hold">
                      <p:stCondLst>
                        <p:cond delay="indefinite"/>
                      </p:stCondLst>
                      <p:childTnLst>
                        <p:par>
                          <p:cTn id="72" fill="hold">
                            <p:stCondLst>
                              <p:cond delay="0"/>
                            </p:stCondLst>
                            <p:childTnLst>
                              <p:par>
                                <p:cTn id="73" presetID="8" presetClass="emph" presetSubtype="0" fill="hold" nodeType="clickEffect">
                                  <p:stCondLst>
                                    <p:cond delay="0"/>
                                  </p:stCondLst>
                                  <p:childTnLst>
                                    <p:animRot by="900000">
                                      <p:cBhvr>
                                        <p:cTn id="74" dur="1000" fill="hold"/>
                                        <p:tgtEl>
                                          <p:spTgt spid="42"/>
                                        </p:tgtEl>
                                        <p:attrNameLst>
                                          <p:attrName>r</p:attrName>
                                        </p:attrNameLst>
                                      </p:cBhvr>
                                    </p:animRot>
                                  </p:childTnLst>
                                </p:cTn>
                              </p:par>
                            </p:childTnLst>
                          </p:cTn>
                        </p:par>
                        <p:par>
                          <p:cTn id="75" fill="hold">
                            <p:stCondLst>
                              <p:cond delay="1000"/>
                            </p:stCondLst>
                            <p:childTnLst>
                              <p:par>
                                <p:cTn id="76" presetID="1" presetClass="emph" presetSubtype="2" fill="hold" nodeType="afterEffect">
                                  <p:stCondLst>
                                    <p:cond delay="0"/>
                                  </p:stCondLst>
                                  <p:childTnLst>
                                    <p:animClr clrSpc="rgb" dir="cw">
                                      <p:cBhvr>
                                        <p:cTn id="77" dur="500" fill="hold"/>
                                        <p:tgtEl>
                                          <p:spTgt spid="50"/>
                                        </p:tgtEl>
                                        <p:attrNameLst>
                                          <p:attrName>fillcolor</p:attrName>
                                        </p:attrNameLst>
                                      </p:cBhvr>
                                      <p:to>
                                        <a:srgbClr val="829975"/>
                                      </p:to>
                                    </p:animClr>
                                    <p:set>
                                      <p:cBhvr>
                                        <p:cTn id="78" dur="500" fill="hold"/>
                                        <p:tgtEl>
                                          <p:spTgt spid="50"/>
                                        </p:tgtEl>
                                        <p:attrNameLst>
                                          <p:attrName>fill.type</p:attrName>
                                        </p:attrNameLst>
                                      </p:cBhvr>
                                      <p:to>
                                        <p:strVal val="solid"/>
                                      </p:to>
                                    </p:set>
                                    <p:set>
                                      <p:cBhvr>
                                        <p:cTn id="79" dur="500" fill="hold"/>
                                        <p:tgtEl>
                                          <p:spTgt spid="50"/>
                                        </p:tgtEl>
                                        <p:attrNameLst>
                                          <p:attrName>fill.on</p:attrName>
                                        </p:attrNameLst>
                                      </p:cBhvr>
                                      <p:to>
                                        <p:strVal val="true"/>
                                      </p:to>
                                    </p:set>
                                  </p:childTnLst>
                                </p:cTn>
                              </p:par>
                              <p:par>
                                <p:cTn id="80" presetID="29" presetClass="entr" presetSubtype="0" fill="hold" grpId="0" nodeType="withEffect">
                                  <p:stCondLst>
                                    <p:cond delay="0"/>
                                  </p:stCondLst>
                                  <p:childTnLst>
                                    <p:set>
                                      <p:cBhvr>
                                        <p:cTn id="81" dur="1" fill="hold">
                                          <p:stCondLst>
                                            <p:cond delay="0"/>
                                          </p:stCondLst>
                                        </p:cTn>
                                        <p:tgtEl>
                                          <p:spTgt spid="37"/>
                                        </p:tgtEl>
                                        <p:attrNameLst>
                                          <p:attrName>style.visibility</p:attrName>
                                        </p:attrNameLst>
                                      </p:cBhvr>
                                      <p:to>
                                        <p:strVal val="visible"/>
                                      </p:to>
                                    </p:set>
                                    <p:anim calcmode="lin" valueType="num">
                                      <p:cBhvr>
                                        <p:cTn id="82" dur="1000" fill="hold"/>
                                        <p:tgtEl>
                                          <p:spTgt spid="37"/>
                                        </p:tgtEl>
                                        <p:attrNameLst>
                                          <p:attrName>ppt_x</p:attrName>
                                        </p:attrNameLst>
                                      </p:cBhvr>
                                      <p:tavLst>
                                        <p:tav tm="0">
                                          <p:val>
                                            <p:strVal val="#ppt_x-.2"/>
                                          </p:val>
                                        </p:tav>
                                        <p:tav tm="100000">
                                          <p:val>
                                            <p:strVal val="#ppt_x"/>
                                          </p:val>
                                        </p:tav>
                                      </p:tavLst>
                                    </p:anim>
                                    <p:anim calcmode="lin" valueType="num">
                                      <p:cBhvr>
                                        <p:cTn id="83" dur="1000" fill="hold"/>
                                        <p:tgtEl>
                                          <p:spTgt spid="37"/>
                                        </p:tgtEl>
                                        <p:attrNameLst>
                                          <p:attrName>ppt_y</p:attrName>
                                        </p:attrNameLst>
                                      </p:cBhvr>
                                      <p:tavLst>
                                        <p:tav tm="0">
                                          <p:val>
                                            <p:strVal val="#ppt_y"/>
                                          </p:val>
                                        </p:tav>
                                        <p:tav tm="100000">
                                          <p:val>
                                            <p:strVal val="#ppt_y"/>
                                          </p:val>
                                        </p:tav>
                                      </p:tavLst>
                                    </p:anim>
                                    <p:animEffect transition="in" filter="wipe(right)" prLst="gradientSize: 0.1">
                                      <p:cBhvr>
                                        <p:cTn id="84" dur="1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8" grpId="0"/>
      <p:bldP spid="31" grpId="0"/>
      <p:bldP spid="33" grpId="0"/>
      <p:bldP spid="37" grpId="0"/>
      <p:bldP spid="3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28"/>
          <p:cNvSpPr txBox="1">
            <a:spLocks noChangeArrowheads="1"/>
          </p:cNvSpPr>
          <p:nvPr/>
        </p:nvSpPr>
        <p:spPr bwMode="auto">
          <a:xfrm>
            <a:off x="0" y="1500174"/>
            <a:ext cx="9144000" cy="5169186"/>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pPr>
              <a:buFont typeface="Arial" pitchFamily="34" charset="0"/>
              <a:buChar char="•"/>
            </a:pPr>
            <a:r>
              <a:rPr lang="fr-FR" dirty="0" smtClean="0"/>
              <a:t> Respecter les lois en vigueur.</a:t>
            </a:r>
          </a:p>
          <a:p>
            <a:pPr>
              <a:buFont typeface="Arial" pitchFamily="34" charset="0"/>
              <a:buChar char="•"/>
            </a:pPr>
            <a:endParaRPr lang="fr-FR" dirty="0" smtClean="0"/>
          </a:p>
          <a:p>
            <a:pPr>
              <a:buFont typeface="Arial" pitchFamily="34" charset="0"/>
              <a:buChar char="•"/>
            </a:pPr>
            <a:r>
              <a:rPr lang="fr-FR" dirty="0" smtClean="0"/>
              <a:t> Sécuriser des zones protégées dédiées aux enfants et aux mineurs (vérification de l'âge, contrôle d'identité, filtrage de contenu et d'analyse de texte).</a:t>
            </a:r>
          </a:p>
          <a:p>
            <a:pPr>
              <a:buFont typeface="Arial" pitchFamily="34" charset="0"/>
              <a:buChar char="•"/>
            </a:pPr>
            <a:endParaRPr lang="fr-FR" dirty="0" smtClean="0"/>
          </a:p>
          <a:p>
            <a:pPr>
              <a:buFont typeface="Arial" pitchFamily="34" charset="0"/>
              <a:buChar char="•"/>
            </a:pPr>
            <a:r>
              <a:rPr lang="fr-FR" dirty="0" smtClean="0"/>
              <a:t> Vérification du contenu utilisé par les enfants.</a:t>
            </a:r>
          </a:p>
          <a:p>
            <a:pPr>
              <a:buFont typeface="Arial" pitchFamily="34" charset="0"/>
              <a:buChar char="•"/>
            </a:pPr>
            <a:endParaRPr lang="fr-FR" dirty="0" smtClean="0"/>
          </a:p>
          <a:p>
            <a:pPr>
              <a:buFont typeface="Arial" pitchFamily="34" charset="0"/>
              <a:buChar char="•"/>
            </a:pPr>
            <a:r>
              <a:rPr lang="fr-FR" dirty="0" smtClean="0"/>
              <a:t> Maintenir un archive de données et de trafic utilisés pour une certaine période de temps.</a:t>
            </a:r>
          </a:p>
          <a:p>
            <a:pPr>
              <a:buFont typeface="Arial" pitchFamily="34" charset="0"/>
              <a:buChar char="•"/>
            </a:pPr>
            <a:endParaRPr lang="fr-FR" dirty="0" smtClean="0"/>
          </a:p>
          <a:p>
            <a:pPr>
              <a:buFont typeface="Arial" pitchFamily="34" charset="0"/>
              <a:buChar char="•"/>
            </a:pPr>
            <a:r>
              <a:rPr lang="fr-FR" dirty="0" smtClean="0"/>
              <a:t> Veiller à ce que l’utilisation de l’internet soit pour des raisons utiles et légales.</a:t>
            </a:r>
          </a:p>
          <a:p>
            <a:pPr>
              <a:buFont typeface="Arial" pitchFamily="34" charset="0"/>
              <a:buChar char="•"/>
            </a:pPr>
            <a:endParaRPr lang="fr-FR" dirty="0" smtClean="0"/>
          </a:p>
          <a:p>
            <a:pPr>
              <a:buFont typeface="Arial" pitchFamily="34" charset="0"/>
              <a:buChar char="•"/>
            </a:pPr>
            <a:r>
              <a:rPr lang="fr-FR" dirty="0" smtClean="0"/>
              <a:t>Prendre toutes les mesures de protection nécessaires pour lutter contre l’accès non autorisé (manipulation et perte de données,…).</a:t>
            </a:r>
          </a:p>
          <a:p>
            <a:pPr>
              <a:buFont typeface="Arial" pitchFamily="34" charset="0"/>
              <a:buChar char="•"/>
            </a:pPr>
            <a:endParaRPr lang="fr-FR" dirty="0" smtClean="0"/>
          </a:p>
          <a:p>
            <a:pPr>
              <a:buFont typeface="Arial" pitchFamily="34" charset="0"/>
              <a:buChar char="•"/>
            </a:pPr>
            <a:r>
              <a:rPr lang="fr-FR" dirty="0" smtClean="0"/>
              <a:t>Protéger la confidentialité des informations personnelles des visiteurs.  </a:t>
            </a:r>
            <a:br>
              <a:rPr lang="fr-FR" dirty="0" smtClean="0"/>
            </a:br>
            <a:endParaRPr lang="fr-FR" dirty="0"/>
          </a:p>
        </p:txBody>
      </p:sp>
      <p:sp>
        <p:nvSpPr>
          <p:cNvPr id="4" name="Rectangle 3"/>
          <p:cNvSpPr/>
          <p:nvPr/>
        </p:nvSpPr>
        <p:spPr>
          <a:xfrm>
            <a:off x="27647" y="457122"/>
            <a:ext cx="5821017" cy="400110"/>
          </a:xfrm>
          <a:prstGeom prst="rect">
            <a:avLst/>
          </a:prstGeom>
        </p:spPr>
        <p:txBody>
          <a:bodyPr wrap="none">
            <a:spAutoFit/>
          </a:bodyPr>
          <a:lstStyle/>
          <a:p>
            <a:r>
              <a:rPr lang="fr-FR" sz="2000" dirty="0" smtClean="0">
                <a:solidFill>
                  <a:schemeClr val="bg1"/>
                </a:solidFill>
              </a:rPr>
              <a:t>Mesures réglementaires à entreprendre par l’ART</a:t>
            </a:r>
            <a:endParaRPr lang="fr-FR" sz="2000" dirty="0">
              <a:solidFill>
                <a:schemeClr val="bg1"/>
              </a:solidFill>
            </a:endParaRPr>
          </a:p>
        </p:txBody>
      </p:sp>
      <p:sp>
        <p:nvSpPr>
          <p:cNvPr id="6" name="Flowchart: Alternate Process 5"/>
          <p:cNvSpPr/>
          <p:nvPr/>
        </p:nvSpPr>
        <p:spPr bwMode="auto">
          <a:xfrm>
            <a:off x="71438" y="928670"/>
            <a:ext cx="8172969" cy="500066"/>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r>
              <a:rPr lang="fr-FR" sz="1600" dirty="0" smtClean="0">
                <a:solidFill>
                  <a:schemeClr val="bg1"/>
                </a:solidFill>
              </a:rPr>
              <a:t>L’ART, en coopération avec les municipalités peut demander aux propriétaires des cafés Internet de:</a:t>
            </a:r>
            <a:endParaRPr lang="fr-FR" sz="1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Text Box 28"/>
          <p:cNvSpPr txBox="1">
            <a:spLocks noChangeArrowheads="1"/>
          </p:cNvSpPr>
          <p:nvPr/>
        </p:nvSpPr>
        <p:spPr bwMode="auto">
          <a:xfrm>
            <a:off x="71438" y="1772816"/>
            <a:ext cx="9072562" cy="4660558"/>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lIns="19050" tIns="19050" rIns="19050" bIns="19050"/>
          <a:lstStyle/>
          <a:p>
            <a:r>
              <a:rPr lang="en-US" b="1" dirty="0" smtClean="0"/>
              <a:t> </a:t>
            </a:r>
            <a:r>
              <a:rPr lang="fr-FR" sz="1400" dirty="0" smtClean="0"/>
              <a:t>L’ART a pris des mesures pour promouvoir la protection des enfants en ligne en organisant des rencontres avec les fournisseurs de services Internet, les fournisseurs de logiciels et les ONG afin de partager leurs visions sur la protection en ligne, de discuter les mesures à mettre en œuvre et formuler des recommandations.</a:t>
            </a:r>
            <a:br>
              <a:rPr lang="fr-FR" sz="1400" dirty="0" smtClean="0"/>
            </a:br>
            <a:r>
              <a:rPr lang="fr-FR" sz="1400" dirty="0" smtClean="0"/>
              <a:t/>
            </a:r>
            <a:br>
              <a:rPr lang="fr-FR" sz="1400" dirty="0" smtClean="0"/>
            </a:br>
            <a:r>
              <a:rPr lang="fr-FR" sz="1400" dirty="0" smtClean="0"/>
              <a:t> L’ART et </a:t>
            </a:r>
            <a:r>
              <a:rPr lang="fr-FR" sz="1400" dirty="0" err="1" smtClean="0"/>
              <a:t>MdT</a:t>
            </a:r>
            <a:r>
              <a:rPr lang="fr-FR" sz="1400" dirty="0" smtClean="0"/>
              <a:t> offrent des informations sur la protection des enfants sur le site Internet (</a:t>
            </a:r>
            <a:r>
              <a:rPr lang="fr-FR" sz="1400" dirty="0" smtClean="0">
                <a:hlinkClick r:id="rId4"/>
              </a:rPr>
              <a:t>www.e-aman.com</a:t>
            </a:r>
            <a:r>
              <a:rPr lang="fr-FR" sz="1400" dirty="0" smtClean="0"/>
              <a:t>) et L’ART fait plusieurs contributions dans des conférences locales, régionales et internationales et des ateliers dédiés à tous les aspects de protection des enfants en ligne au Liban, tels que les mesures législatives, questions techniques et réglementaires.</a:t>
            </a:r>
            <a:br>
              <a:rPr lang="fr-FR" sz="1400" dirty="0" smtClean="0"/>
            </a:br>
            <a:r>
              <a:rPr lang="fr-FR" sz="1400" dirty="0" smtClean="0"/>
              <a:t/>
            </a:r>
            <a:br>
              <a:rPr lang="fr-FR" sz="1400" dirty="0" smtClean="0"/>
            </a:br>
            <a:r>
              <a:rPr lang="fr-FR" sz="1400" dirty="0" smtClean="0"/>
              <a:t> l’ART est un membre efficace du Conseil supérieur pour l'enfance et travaille en étroite collaboration avec les intervenants pour émettre un code de conduite pour les FSI et les cafés Internet, afin d'assurer l'environnement le plus sûr sur le net.</a:t>
            </a:r>
          </a:p>
          <a:p>
            <a:endParaRPr lang="fr-FR" sz="1400" dirty="0" smtClean="0"/>
          </a:p>
          <a:p>
            <a:r>
              <a:rPr lang="fr-FR" sz="1400" dirty="0" smtClean="0"/>
              <a:t>L’ART a travaille aussi avec Himaya (e-</a:t>
            </a:r>
            <a:r>
              <a:rPr lang="fr-FR" sz="1400" dirty="0" err="1" smtClean="0"/>
              <a:t>helpline</a:t>
            </a:r>
            <a:r>
              <a:rPr lang="fr-FR" sz="1400" dirty="0" smtClean="0"/>
              <a:t>) pour créer un hotline pour aider les mineurs a affronter leur problèmes techniques et psychologiques en ligne. </a:t>
            </a:r>
          </a:p>
          <a:p>
            <a:endParaRPr lang="fr-FR" sz="1400" dirty="0" smtClean="0"/>
          </a:p>
          <a:p>
            <a:r>
              <a:rPr lang="fr-FR" sz="1400" dirty="0" smtClean="0"/>
              <a:t>L’ART a collabore avec le Ministère de l’Education pour modifier le programme scolaires pour inclure les mesures de protection en ligne.  L’ART a aussi collabore a l’entrainement des professeurs dans les écoles publiques et a la publication d’un livre scolaire dédié a la protection en ligne.</a:t>
            </a:r>
          </a:p>
          <a:p>
            <a:endParaRPr lang="fr-FR" sz="1400" dirty="0" smtClean="0"/>
          </a:p>
          <a:p>
            <a:r>
              <a:rPr lang="fr-FR" sz="1400" dirty="0" smtClean="0"/>
              <a:t>L’ART travaille avec the </a:t>
            </a:r>
            <a:r>
              <a:rPr lang="fr-FR" sz="1400" dirty="0" err="1" smtClean="0"/>
              <a:t>MdT</a:t>
            </a:r>
            <a:r>
              <a:rPr lang="fr-FR" sz="1400" dirty="0" smtClean="0"/>
              <a:t> sur un nouveau projet: « Young </a:t>
            </a:r>
            <a:r>
              <a:rPr lang="fr-FR" sz="1400" dirty="0" err="1" smtClean="0"/>
              <a:t>Ambassadors</a:t>
            </a:r>
            <a:r>
              <a:rPr lang="fr-FR" sz="1400" dirty="0" smtClean="0"/>
              <a:t> Program »</a:t>
            </a:r>
          </a:p>
          <a:p>
            <a:endParaRPr lang="en-US" sz="2000" b="1" dirty="0" smtClean="0">
              <a:solidFill>
                <a:schemeClr val="tx1"/>
              </a:solidFill>
              <a:latin typeface="Arial" pitchFamily="34" charset="0"/>
              <a:ea typeface="Calibri" pitchFamily="34" charset="0"/>
              <a:cs typeface="Times New Roman" pitchFamily="18" charset="0"/>
            </a:endParaRPr>
          </a:p>
          <a:p>
            <a:pPr lvl="0">
              <a:buFont typeface="Arial" pitchFamily="34" charset="0"/>
              <a:buChar char="•"/>
            </a:pPr>
            <a:endParaRPr lang="en-US" sz="2000" b="1" dirty="0" smtClean="0"/>
          </a:p>
          <a:p>
            <a:pPr lvl="0">
              <a:buFont typeface="Arial" pitchFamily="34" charset="0"/>
              <a:buChar char="•"/>
            </a:pPr>
            <a:endParaRPr lang="en-US" sz="2000" b="1" dirty="0" smtClean="0"/>
          </a:p>
          <a:p>
            <a:pPr lvl="0">
              <a:buFont typeface="Arial" pitchFamily="34" charset="0"/>
              <a:buChar char="•"/>
            </a:pPr>
            <a:endParaRPr lang="en-US" sz="2000" b="1" dirty="0" smtClean="0"/>
          </a:p>
          <a:p>
            <a:pPr lvl="0">
              <a:buFont typeface="Arial" pitchFamily="34" charset="0"/>
              <a:buChar char="•"/>
            </a:pPr>
            <a:endParaRPr lang="en-US" b="1" dirty="0" smtClean="0"/>
          </a:p>
          <a:p>
            <a:pPr lvl="1"/>
            <a:endParaRPr lang="en-US" b="1" dirty="0" smtClean="0"/>
          </a:p>
        </p:txBody>
      </p:sp>
      <p:sp>
        <p:nvSpPr>
          <p:cNvPr id="4" name="Rectangle 3"/>
          <p:cNvSpPr/>
          <p:nvPr/>
        </p:nvSpPr>
        <p:spPr>
          <a:xfrm>
            <a:off x="27645" y="260648"/>
            <a:ext cx="7712707" cy="461665"/>
          </a:xfrm>
          <a:prstGeom prst="rect">
            <a:avLst/>
          </a:prstGeom>
        </p:spPr>
        <p:txBody>
          <a:bodyPr wrap="square">
            <a:spAutoFit/>
          </a:bodyPr>
          <a:lstStyle/>
          <a:p>
            <a:r>
              <a:rPr lang="fr-FR" sz="2400" dirty="0" smtClean="0">
                <a:solidFill>
                  <a:schemeClr val="bg1"/>
                </a:solidFill>
              </a:rPr>
              <a:t>Sensibilisation des mesures prises par l‘ART</a:t>
            </a:r>
            <a:endParaRPr lang="fr-FR" sz="2400" dirty="0">
              <a:solidFill>
                <a:schemeClr val="bg1"/>
              </a:solidFill>
            </a:endParaRPr>
          </a:p>
        </p:txBody>
      </p:sp>
      <p:sp>
        <p:nvSpPr>
          <p:cNvPr id="6" name="Flowchart: Alternate Process 5"/>
          <p:cNvSpPr/>
          <p:nvPr/>
        </p:nvSpPr>
        <p:spPr bwMode="auto">
          <a:xfrm>
            <a:off x="71438" y="980728"/>
            <a:ext cx="8605017" cy="700130"/>
          </a:xfrm>
          <a:prstGeom prst="flowChartAlternateProcess">
            <a:avLst/>
          </a:prstGeom>
          <a:solidFill>
            <a:srgbClr val="33157D"/>
          </a:solidFill>
          <a:ln w="12700" cap="rnd">
            <a:solidFill>
              <a:srgbClr val="002060"/>
            </a:solidFill>
          </a:ln>
        </p:spPr>
        <p:style>
          <a:lnRef idx="2">
            <a:schemeClr val="accent1"/>
          </a:lnRef>
          <a:fillRef idx="1">
            <a:schemeClr val="lt1"/>
          </a:fillRef>
          <a:effectRef idx="0">
            <a:schemeClr val="accent1"/>
          </a:effectRef>
          <a:fontRef idx="minor">
            <a:schemeClr val="dk1"/>
          </a:fontRef>
        </p:style>
        <p:txBody>
          <a:bodyPr anchor="ctr"/>
          <a:lstStyle/>
          <a:p>
            <a:r>
              <a:rPr lang="fr-FR" sz="1600" dirty="0" smtClean="0">
                <a:solidFill>
                  <a:schemeClr val="bg1"/>
                </a:solidFill>
              </a:rPr>
              <a:t>L’ART estime que la sensibilisation des parents est un outil essentiel pour protéger les enfants en ligne</a:t>
            </a:r>
            <a:endParaRPr lang="fr-FR" sz="1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ppt_x</p:attrName>
                                        </p:attrNameLst>
                                      </p:cBhvr>
                                      <p:tavLst>
                                        <p:tav tm="0">
                                          <p:val>
                                            <p:strVal val="#ppt_x-.2"/>
                                          </p:val>
                                        </p:tav>
                                        <p:tav tm="100000">
                                          <p:val>
                                            <p:strVal val="#ppt_x"/>
                                          </p:val>
                                        </p:tav>
                                      </p:tavLst>
                                    </p:anim>
                                    <p:anim calcmode="lin" valueType="num">
                                      <p:cBhvr>
                                        <p:cTn id="8" dur="1000" fill="hold"/>
                                        <p:tgtEl>
                                          <p:spTgt spid="3"/>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Theme1">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2202</TotalTime>
  <Words>1582</Words>
  <Application>Microsoft Office PowerPoint</Application>
  <PresentationFormat>On-screen Show (4:3)</PresentationFormat>
  <Paragraphs>162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Theme1</vt:lpstr>
      <vt:lpstr>10/14/2010</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10/21/2009</dc:title>
  <dc:creator>said.haidar</dc:creator>
  <cp:lastModifiedBy>Corine Feghaly</cp:lastModifiedBy>
  <cp:revision>363</cp:revision>
  <dcterms:created xsi:type="dcterms:W3CDTF">2009-10-19T09:52:00Z</dcterms:created>
  <dcterms:modified xsi:type="dcterms:W3CDTF">2013-08-21T10:57:01Z</dcterms:modified>
</cp:coreProperties>
</file>